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1" r:id="rId5"/>
  </p:sldMasterIdLst>
  <p:notesMasterIdLst>
    <p:notesMasterId r:id="rId36"/>
  </p:notesMasterIdLst>
  <p:sldIdLst>
    <p:sldId id="256" r:id="rId6"/>
    <p:sldId id="258" r:id="rId7"/>
    <p:sldId id="333" r:id="rId8"/>
    <p:sldId id="309" r:id="rId9"/>
    <p:sldId id="334" r:id="rId10"/>
    <p:sldId id="288" r:id="rId11"/>
    <p:sldId id="335" r:id="rId12"/>
    <p:sldId id="336" r:id="rId13"/>
    <p:sldId id="338" r:id="rId14"/>
    <p:sldId id="348" r:id="rId15"/>
    <p:sldId id="352" r:id="rId16"/>
    <p:sldId id="339" r:id="rId17"/>
    <p:sldId id="342" r:id="rId18"/>
    <p:sldId id="346" r:id="rId19"/>
    <p:sldId id="350" r:id="rId20"/>
    <p:sldId id="286" r:id="rId21"/>
    <p:sldId id="347" r:id="rId22"/>
    <p:sldId id="354" r:id="rId23"/>
    <p:sldId id="356" r:id="rId24"/>
    <p:sldId id="355" r:id="rId25"/>
    <p:sldId id="357" r:id="rId26"/>
    <p:sldId id="358" r:id="rId27"/>
    <p:sldId id="361" r:id="rId28"/>
    <p:sldId id="340" r:id="rId29"/>
    <p:sldId id="363" r:id="rId30"/>
    <p:sldId id="359" r:id="rId31"/>
    <p:sldId id="360" r:id="rId32"/>
    <p:sldId id="341" r:id="rId33"/>
    <p:sldId id="362" r:id="rId34"/>
    <p:sldId id="325" r:id="rId35"/>
  </p:sldIdLst>
  <p:sldSz cx="18288000" cy="10287000"/>
  <p:notesSz cx="6858000" cy="9144000"/>
  <p:embeddedFontLst>
    <p:embeddedFont>
      <p:font typeface="Algerian" panose="04020705040A02060702" pitchFamily="82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veat" panose="020B0604020202020204" charset="0"/>
      <p:regular r:id="rId42"/>
      <p:bold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Dosis Medium" pitchFamily="2" charset="0"/>
      <p:regular r:id="rId48"/>
    </p:embeddedFont>
    <p:embeddedFont>
      <p:font typeface="Josefin Slab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Bold" panose="02000000000000000000" charset="0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1D5F9-03A7-46A1-9A47-57C65A4D77B9}" v="468" dt="2022-01-19T16:03:30.478"/>
    <p1510:client id="{CF8C14A4-851A-491E-B438-484C3F554AE9}" v="3013" dt="2022-01-20T00:12:10.954"/>
    <p1510:client id="{FCB316A4-E1E6-4658-B4D8-591489C5BDFC}" v="5009" dt="2022-01-20T01:04:29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534" y="72"/>
      </p:cViewPr>
      <p:guideLst>
        <p:guide orient="horz" pos="2088"/>
        <p:guide pos="2880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3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EE5A0-7178-44E7-B8BD-83DC380C1A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C5B01-ACA1-4BEB-857C-DAD64C53C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2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27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4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7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05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23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8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4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21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194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5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24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⁻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3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⁻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91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0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5B01-ACA1-4BEB-857C-DAD64C53C5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2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>
            <a:off x="2966850" y="1917450"/>
            <a:ext cx="12368400" cy="6807600"/>
            <a:chOff x="1483425" y="958725"/>
            <a:chExt cx="6184200" cy="3403800"/>
          </a:xfrm>
        </p:grpSpPr>
        <p:sp>
          <p:nvSpPr>
            <p:cNvPr id="234" name="Google Shape;234;p23"/>
            <p:cNvSpPr/>
            <p:nvPr/>
          </p:nvSpPr>
          <p:spPr>
            <a:xfrm>
              <a:off x="1483500" y="958725"/>
              <a:ext cx="6181800" cy="3403800"/>
            </a:xfrm>
            <a:prstGeom prst="roundRect">
              <a:avLst>
                <a:gd name="adj" fmla="val 5579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38125" dir="246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483425" y="958725"/>
              <a:ext cx="6181800" cy="263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6" name="Google Shape;236;p23"/>
            <p:cNvSpPr/>
            <p:nvPr/>
          </p:nvSpPr>
          <p:spPr>
            <a:xfrm rot="10800000">
              <a:off x="1483425" y="4076625"/>
              <a:ext cx="6184200" cy="285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488600" y="4128075"/>
              <a:ext cx="183000" cy="1830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38" name="Google Shape;238;p23"/>
          <p:cNvSpPr txBox="1">
            <a:spLocks noGrp="1"/>
          </p:cNvSpPr>
          <p:nvPr>
            <p:ph type="subTitle" idx="1"/>
          </p:nvPr>
        </p:nvSpPr>
        <p:spPr>
          <a:xfrm>
            <a:off x="3444900" y="6305600"/>
            <a:ext cx="11430600" cy="12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title"/>
          </p:nvPr>
        </p:nvSpPr>
        <p:spPr>
          <a:xfrm>
            <a:off x="3444750" y="3024292"/>
            <a:ext cx="11430600" cy="339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2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390486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4700" y="6696042"/>
            <a:ext cx="13716000" cy="2462235"/>
          </a:xfrm>
        </p:spPr>
        <p:txBody>
          <a:bodyPr wrap="none" anchor="t">
            <a:normAutofit/>
          </a:bodyPr>
          <a:lstStyle>
            <a:lvl1pPr algn="r">
              <a:defRPr sz="14400" b="0" spc="-45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699" y="5541563"/>
            <a:ext cx="13716000" cy="1131038"/>
          </a:xfrm>
        </p:spPr>
        <p:txBody>
          <a:bodyPr anchor="b">
            <a:normAutofit/>
          </a:bodyPr>
          <a:lstStyle>
            <a:lvl1pPr marL="0" indent="0" algn="r">
              <a:buNone/>
              <a:defRPr sz="48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5249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1507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81798" y="6696042"/>
            <a:ext cx="13716000" cy="2462235"/>
          </a:xfrm>
        </p:spPr>
        <p:txBody>
          <a:bodyPr wrap="none" anchor="t">
            <a:normAutofit/>
          </a:bodyPr>
          <a:lstStyle>
            <a:lvl1pPr algn="l">
              <a:defRPr sz="14400" b="0" spc="-45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281798" y="5540512"/>
            <a:ext cx="13716000" cy="1131038"/>
          </a:xfrm>
        </p:spPr>
        <p:txBody>
          <a:bodyPr anchor="b">
            <a:normAutofit/>
          </a:bodyPr>
          <a:lstStyle>
            <a:lvl1pPr marL="0" indent="0" algn="l">
              <a:buNone/>
              <a:defRPr sz="48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340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0000" y="2738438"/>
            <a:ext cx="7537824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9760" y="2738438"/>
            <a:ext cx="755094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1509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0000" y="2521745"/>
            <a:ext cx="7537824" cy="1235868"/>
          </a:xfrm>
        </p:spPr>
        <p:txBody>
          <a:bodyPr anchor="b"/>
          <a:lstStyle>
            <a:lvl1pPr marL="0" indent="0">
              <a:buNone/>
              <a:defRPr sz="3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0000" y="3757613"/>
            <a:ext cx="7537824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79760" y="2521745"/>
            <a:ext cx="7553322" cy="12358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79760" y="3757613"/>
            <a:ext cx="755332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7398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719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4421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0001" y="3086100"/>
            <a:ext cx="5478038" cy="5717382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1741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0001" y="3086100"/>
            <a:ext cx="5478038" cy="5717382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9540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550740"/>
            <a:ext cx="15773400" cy="122903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59682" y="1481138"/>
            <a:ext cx="15773400" cy="5069603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779774"/>
            <a:ext cx="15771018" cy="1023708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5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6734099"/>
            <a:ext cx="15771018" cy="2252739"/>
          </a:xfrm>
        </p:spPr>
        <p:txBody>
          <a:bodyPr anchor="ctr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39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547687"/>
            <a:ext cx="13954128" cy="4489356"/>
          </a:xfr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7300" y="6752594"/>
            <a:ext cx="15768636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66566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3802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3490451"/>
            <a:ext cx="15773400" cy="3767753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275872"/>
            <a:ext cx="15771018" cy="1710966"/>
          </a:xfrm>
        </p:spPr>
        <p:txBody>
          <a:bodyPr anchor="t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70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005923" y="2828925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35197" y="3857625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1992" y="2828925"/>
            <a:ext cx="4404362" cy="86439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3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866162" y="3857625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43553" y="2828925"/>
            <a:ext cx="4398170" cy="864393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36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43553" y="3857625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73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998128" y="6446255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998128" y="3384531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998128" y="7310648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496" y="6446255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384531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1466" y="7310647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06484" y="6446255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06482" y="3384531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06296" y="7310644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7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6346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7879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subTitle" idx="1"/>
          </p:nvPr>
        </p:nvSpPr>
        <p:spPr>
          <a:xfrm>
            <a:off x="3444900" y="6305600"/>
            <a:ext cx="11430600" cy="12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title"/>
          </p:nvPr>
        </p:nvSpPr>
        <p:spPr>
          <a:xfrm>
            <a:off x="3444750" y="3024292"/>
            <a:ext cx="11430600" cy="339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2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6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91716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0000" y="2738438"/>
            <a:ext cx="153507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5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ransition spd="slow">
    <p:push dir="u"/>
  </p:transition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81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54936"/>
            <a:ext cx="18288000" cy="2004181"/>
            <a:chOff x="0" y="0"/>
            <a:chExt cx="6186311" cy="677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77958"/>
            </a:xfrm>
            <a:custGeom>
              <a:avLst/>
              <a:gdLst/>
              <a:ahLst/>
              <a:cxnLst/>
              <a:rect l="l" t="t" r="r" b="b"/>
              <a:pathLst>
                <a:path w="6186311" h="677958">
                  <a:moveTo>
                    <a:pt x="6061851" y="677957"/>
                  </a:moveTo>
                  <a:lnTo>
                    <a:pt x="124460" y="677957"/>
                  </a:lnTo>
                  <a:cubicBezTo>
                    <a:pt x="55880" y="677957"/>
                    <a:pt x="0" y="622077"/>
                    <a:pt x="0" y="553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3498"/>
                  </a:lnTo>
                  <a:cubicBezTo>
                    <a:pt x="6186311" y="622078"/>
                    <a:pt x="6130431" y="677958"/>
                    <a:pt x="6061851" y="6779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093922" y="1940923"/>
            <a:ext cx="9165378" cy="3686243"/>
            <a:chOff x="0" y="-9525"/>
            <a:chExt cx="12220504" cy="827164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862831" cy="9927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b="1" dirty="0">
                  <a:latin typeface="Roboto"/>
                </a:rPr>
                <a:t>BÁO CÁO ĐỒ ÁN MÔN NHẬN DẠNG- CS338.M21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49802"/>
              <a:ext cx="12220504" cy="6057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7200" dirty="0">
                  <a:latin typeface="Roboto Bold"/>
                </a:rPr>
                <a:t>NHẬN DẠNG BIỂN BÁO GIAO THÔNG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218982"/>
              <a:ext cx="12220504" cy="104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 lang="en-US" sz="2800">
                <a:latin typeface="Roboto Bold"/>
              </a:endParaRPr>
            </a:p>
          </p:txBody>
        </p:sp>
      </p:grpSp>
      <p:sp>
        <p:nvSpPr>
          <p:cNvPr id="18" name="Google Shape;313;p32">
            <a:extLst>
              <a:ext uri="{FF2B5EF4-FFF2-40B4-BE49-F238E27FC236}">
                <a16:creationId xmlns:a16="http://schemas.microsoft.com/office/drawing/2014/main" id="{4F7ECD06-B699-456F-A451-592903F798EB}"/>
              </a:ext>
            </a:extLst>
          </p:cNvPr>
          <p:cNvSpPr txBox="1">
            <a:spLocks/>
          </p:cNvSpPr>
          <p:nvPr/>
        </p:nvSpPr>
        <p:spPr>
          <a:xfrm>
            <a:off x="9729832" y="7564943"/>
            <a:ext cx="1989301" cy="95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vi-VN" sz="1600"/>
          </a:p>
        </p:txBody>
      </p:sp>
      <p:sp>
        <p:nvSpPr>
          <p:cNvPr id="22" name="Google Shape;319;p32">
            <a:extLst>
              <a:ext uri="{FF2B5EF4-FFF2-40B4-BE49-F238E27FC236}">
                <a16:creationId xmlns:a16="http://schemas.microsoft.com/office/drawing/2014/main" id="{4741346E-37AB-4BF0-AFAE-3B65A0CD65FA}"/>
              </a:ext>
            </a:extLst>
          </p:cNvPr>
          <p:cNvSpPr txBox="1">
            <a:spLocks/>
          </p:cNvSpPr>
          <p:nvPr/>
        </p:nvSpPr>
        <p:spPr>
          <a:xfrm>
            <a:off x="10349204" y="5624026"/>
            <a:ext cx="1321652" cy="890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F254D-7046-42D9-8A94-64C3CCE8540E}"/>
              </a:ext>
            </a:extLst>
          </p:cNvPr>
          <p:cNvSpPr txBox="1"/>
          <p:nvPr/>
        </p:nvSpPr>
        <p:spPr>
          <a:xfrm>
            <a:off x="8093922" y="5681960"/>
            <a:ext cx="101197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Giảng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hướng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dẫn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: 	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Thầy</a:t>
            </a: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 Đỗ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Văn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Tiến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Danh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sách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:	Lê Dương Khánh Việt – 19522515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			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Nguyễn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Luân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19521809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			</a:t>
            </a:r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Lê Kim Tỵ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-apple-system"/>
              </a:rPr>
              <a:t>19522505 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				</a:t>
            </a:r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Trương Minh Tuấn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- 19522485</a:t>
            </a:r>
            <a:endParaRPr lang="vi-VN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6564590-1BC5-4380-9CA4-3BABB96F4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5" y="1765930"/>
            <a:ext cx="7230557" cy="6300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2406131"/>
            <a:ext cx="8103559" cy="8053485"/>
          </a:xfrm>
        </p:spPr>
        <p:txBody>
          <a:bodyPr>
            <a:noAutofit/>
          </a:bodyPr>
          <a:lstStyle/>
          <a:p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nên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thời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gian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Thu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đang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xe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nên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thiếu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an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toàn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Sau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lần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thứ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thì nhóm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rằng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đáp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yêu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cầu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nhưng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của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mỗi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chênh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lệch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rất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lớn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ban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đầu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: 1791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với 52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giao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8912" y="327939"/>
            <a:ext cx="8887168" cy="140638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416664" y="327939"/>
            <a:ext cx="764807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>
                <a:solidFill>
                  <a:schemeClr val="bg1"/>
                </a:solidFill>
                <a:latin typeface="Roboto Bold"/>
              </a:rPr>
              <a:t>   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Việc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thập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lúc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đầu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08254-D523-47DC-8B3F-155798708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866" y="499189"/>
            <a:ext cx="9172779" cy="9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32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385" y="1616254"/>
            <a:ext cx="16107230" cy="57927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err="1">
                <a:latin typeface="Roboto" panose="02000000000000000000" pitchFamily="2" charset="0"/>
                <a:ea typeface="Roboto" panose="02000000000000000000" pitchFamily="2" charset="0"/>
              </a:rPr>
              <a:t>Giải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latin typeface="Roboto" panose="02000000000000000000" pitchFamily="2" charset="0"/>
                <a:ea typeface="Roboto" panose="02000000000000000000" pitchFamily="2" charset="0"/>
              </a:rPr>
              <a:t>pháp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Nhóm đi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thêm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báo,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xóa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bớt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có quá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. Với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ít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gặp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thì nhóm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thêm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nguồn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từ internet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nhờ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bạn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ở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địa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phương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giúp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Sau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hoàn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xong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thì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nhóm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có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/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tự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: 3589</a:t>
            </a:r>
          </a:p>
          <a:p>
            <a:pPr lvl="1"/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từ internet: 223</a:t>
            </a:r>
          </a:p>
          <a:p>
            <a:pPr marL="685800" lvl="1" indent="0">
              <a:buNone/>
            </a:pP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7485" y="327939"/>
            <a:ext cx="9389928" cy="140638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327939"/>
            <a:ext cx="764807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Khó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khăn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của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việc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thập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4CED48-E9B2-4651-BEE0-985C467E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59" y="4968200"/>
            <a:ext cx="4985084" cy="47759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7237D6-45F1-4AD8-88F4-F40ABBAA4970}"/>
              </a:ext>
            </a:extLst>
          </p:cNvPr>
          <p:cNvSpPr txBox="1"/>
          <p:nvPr/>
        </p:nvSpPr>
        <p:spPr>
          <a:xfrm>
            <a:off x="11055353" y="9744126"/>
            <a:ext cx="3680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 Internet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EC5A-6D4F-44DE-9379-E1B08E5DF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4943" y="4968200"/>
            <a:ext cx="4985084" cy="477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35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44" y="1861746"/>
            <a:ext cx="9135934" cy="205244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: 3812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4576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báo,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chia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thành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61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lớp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lượng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video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: 10</a:t>
            </a:r>
          </a:p>
          <a:p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10" y="322701"/>
            <a:ext cx="5111622" cy="117763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207818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Mô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tả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bộ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3432E8E7-4E8B-4A76-8355-E754F55D5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356" y="207818"/>
            <a:ext cx="7694717" cy="98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hông có mô tả.">
            <a:extLst>
              <a:ext uri="{FF2B5EF4-FFF2-40B4-BE49-F238E27FC236}">
                <a16:creationId xmlns:a16="http://schemas.microsoft.com/office/drawing/2014/main" id="{77AFC40D-2517-4D0F-A25E-34BCC960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44" y="4103416"/>
            <a:ext cx="9135934" cy="60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4134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8" y="2326136"/>
            <a:ext cx="15781421" cy="2484549"/>
          </a:xfrm>
        </p:spPr>
        <p:txBody>
          <a:bodyPr/>
          <a:lstStyle/>
          <a:p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gán</a:t>
            </a:r>
            <a:r>
              <a:rPr lang="en-US"/>
              <a:t> </a:t>
            </a:r>
            <a:r>
              <a:rPr lang="en-US" err="1"/>
              <a:t>nhãn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MakeSense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10" y="522425"/>
            <a:ext cx="4025562" cy="137777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5224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Xử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427B600-653B-494A-9DE4-46DA8D7AA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1" y="3316155"/>
            <a:ext cx="9288415" cy="66903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001EED-7F73-4FB2-A620-8C2E4E88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3874" y="3316155"/>
            <a:ext cx="7228383" cy="4320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768CF4-F6F3-403F-B88C-69AB928A1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875" y="7602127"/>
            <a:ext cx="7228383" cy="24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88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32" y="2066320"/>
            <a:ext cx="17031719" cy="2216935"/>
          </a:xfrm>
        </p:spPr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để chia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train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validation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80:20 với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là 3050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train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762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validation.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09" y="279747"/>
            <a:ext cx="4221505" cy="162045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5224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Xử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9EE0CC-D711-49C7-958A-4AE4105C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90" y="3819194"/>
            <a:ext cx="7516541" cy="53674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B9DF48-9513-451B-AAAB-72D0DE0E03DB}"/>
              </a:ext>
            </a:extLst>
          </p:cNvPr>
          <p:cNvSpPr/>
          <p:nvPr/>
        </p:nvSpPr>
        <p:spPr>
          <a:xfrm>
            <a:off x="12016275" y="9417377"/>
            <a:ext cx="5275384" cy="620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trúc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endParaRPr lang="en-US" sz="28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58B5A0-A402-4D67-B7CC-23EB3243A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8" y="3819194"/>
            <a:ext cx="9886849" cy="53674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7FA09-938C-49D7-BD40-323928AA829B}"/>
              </a:ext>
            </a:extLst>
          </p:cNvPr>
          <p:cNvSpPr/>
          <p:nvPr/>
        </p:nvSpPr>
        <p:spPr>
          <a:xfrm>
            <a:off x="2492940" y="9417376"/>
            <a:ext cx="5275384" cy="620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Roboflow</a:t>
            </a:r>
            <a:endParaRPr lang="en-US" sz="28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1902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2438374"/>
            <a:ext cx="15935132" cy="63524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err="1">
                <a:latin typeface="Roboto" panose="02000000000000000000" pitchFamily="2" charset="0"/>
                <a:ea typeface="Roboto" panose="02000000000000000000" pitchFamily="2" charset="0"/>
              </a:rPr>
              <a:t>Khó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latin typeface="Roboto" panose="02000000000000000000" pitchFamily="2" charset="0"/>
                <a:ea typeface="Roboto" panose="02000000000000000000" pitchFamily="2" charset="0"/>
              </a:rPr>
              <a:t>khăn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Quá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tốn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thời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gian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gặp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phải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báo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ít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gặp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khó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tìm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thấy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phải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đảm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bảo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cân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Sau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gán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nhãn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phải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tra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lần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xem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dán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nhãn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đúng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báo hay chưa.</a:t>
            </a:r>
          </a:p>
          <a:p>
            <a:pPr lvl="1"/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Roboflow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bị lỗi nên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file label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giống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sinh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file label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trống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nên nhóm phải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tiến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hành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tra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lược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bỏ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đặt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09" y="443892"/>
            <a:ext cx="4221505" cy="127866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443892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Xử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lí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03468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444600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3. MÔ HÌNH SỬ DỤNG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B794719F-8996-4948-9BD5-AA1548F466AD}"/>
              </a:ext>
            </a:extLst>
          </p:cNvPr>
          <p:cNvGrpSpPr/>
          <p:nvPr/>
        </p:nvGrpSpPr>
        <p:grpSpPr>
          <a:xfrm>
            <a:off x="17068800" y="327401"/>
            <a:ext cx="817361" cy="816339"/>
            <a:chOff x="0" y="0"/>
            <a:chExt cx="1089815" cy="1088453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0E3DE962-C4C1-4BF7-941B-A8148B04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08AF7024-FB58-4187-AD17-F4B2FFE8E7A5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44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latin typeface="Roboto" panose="02000000000000000000" pitchFamily="2" charset="0"/>
                  <a:ea typeface="Roboto" panose="02000000000000000000" pitchFamily="2" charset="0"/>
                </a:rPr>
                <a:t>05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160B4F7-E24B-48EE-8EFD-152E3E0D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904" y="270499"/>
            <a:ext cx="3580630" cy="1300393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5EF6C1C-C1F6-4761-AFA0-33DA7F276F03}"/>
              </a:ext>
            </a:extLst>
          </p:cNvPr>
          <p:cNvSpPr txBox="1"/>
          <p:nvPr/>
        </p:nvSpPr>
        <p:spPr>
          <a:xfrm>
            <a:off x="897293" y="270499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Giới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thiệu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172471" y="2050345"/>
            <a:ext cx="1626325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Nhóm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Yolov5 để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báo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r>
              <a:rPr lang="vi-VN" sz="3600" b="0" i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en-AU" sz="3600" b="0" i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YOLOv5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mở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rộng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tự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nhiên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YOLOv3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PyTorch</a:t>
            </a:r>
            <a:r>
              <a:rPr lang="en-US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en-AU" sz="3600" b="0" i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YOLOv5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cơ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cũng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thừa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kế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phương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pháp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cơ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YOLO, tuy nhiên YOLOv5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áp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thuật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toán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phát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vật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nhanh,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tối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ưu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hóa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phép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toán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song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song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giúp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tăng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tốc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độ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giảm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thời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gian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cách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tối</a:t>
            </a:r>
            <a:r>
              <a:rPr lang="vi-VN" sz="3600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ưu.</a:t>
            </a:r>
            <a:r>
              <a:rPr lang="vi-VN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en-AU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trúc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diện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vật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YOLOv5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3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phần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Backbone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,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Head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,</a:t>
            </a:r>
            <a:r>
              <a:rPr lang="en-AU" sz="36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Neck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.</a:t>
            </a:r>
            <a:br>
              <a:rPr lang="en-AU" sz="2400"/>
            </a:br>
            <a:br>
              <a:rPr lang="en-AU" sz="2400"/>
            </a:br>
            <a:br>
              <a:rPr lang="en-AU" sz="2400"/>
            </a:br>
            <a:br>
              <a:rPr lang="en-AU" sz="2400"/>
            </a:br>
            <a:b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C3AB9-CEEF-4D35-A116-257456AA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25" y="6721240"/>
            <a:ext cx="11675451" cy="32952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EB8C95-B4F9-4E4C-AC67-9A7E619CB7C4}"/>
              </a:ext>
            </a:extLst>
          </p:cNvPr>
          <p:cNvSpPr txBox="1"/>
          <p:nvPr/>
        </p:nvSpPr>
        <p:spPr>
          <a:xfrm>
            <a:off x="15720353" y="10568864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0" i="0" err="1">
                <a:effectLst/>
                <a:latin typeface="TimesNewRomanPSMT"/>
              </a:rPr>
              <a:t>Cấu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trúc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nhận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diện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vật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thể</a:t>
            </a:r>
            <a:r>
              <a:rPr lang="en-AU" sz="2000" b="0" i="0">
                <a:effectLst/>
                <a:latin typeface="TimesNewRomanPSMT"/>
              </a:rPr>
              <a:t> </a:t>
            </a:r>
            <a:r>
              <a:rPr lang="en-AU" sz="2000" b="0" i="0" err="1">
                <a:effectLst/>
                <a:latin typeface="TimesNewRomanPSMT"/>
              </a:rPr>
              <a:t>của</a:t>
            </a:r>
            <a:r>
              <a:rPr lang="en-AU" sz="2000" b="0" i="0">
                <a:effectLst/>
                <a:latin typeface="TimesNewRomanPSMT"/>
              </a:rPr>
              <a:t> YOLOv5</a:t>
            </a: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314209445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560669" y="3195546"/>
            <a:ext cx="79737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1: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Tải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label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mục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train_data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Google Drive</a:t>
            </a:r>
          </a:p>
          <a:p>
            <a:br>
              <a:rPr lang="en-AU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DD7D42-03EE-48E6-9FAF-1BF8337E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373" y="2592162"/>
            <a:ext cx="7592973" cy="510267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62FE9C8-5649-4AD8-B12B-893369D3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A84FCF7B-1D5F-4186-BCA5-BEB3FCE1AE8E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4675857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560668" y="3252701"/>
            <a:ext cx="112757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2: Clone yolov5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cài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đặt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thư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viện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thiết</a:t>
            </a:r>
            <a:b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40CFC-73D1-4723-92E0-B52395370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8" y="5843593"/>
            <a:ext cx="12918966" cy="2381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512BD8-FA57-479E-B8D8-B58B4CE7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1046" y="131232"/>
            <a:ext cx="4105469" cy="10024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3A0286-93F3-43D5-A3D2-27A94E1A8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68" y="4443407"/>
            <a:ext cx="5458587" cy="12574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B2A2821-EF2A-43BC-BFD4-14AB1CD149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84BF0ACD-0BDD-4B13-BD2D-8B4F710880E6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16632556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993094" y="4213526"/>
            <a:ext cx="4190994" cy="1524245"/>
            <a:chOff x="0" y="-76200"/>
            <a:chExt cx="7788883" cy="3669511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7045180" cy="2415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20"/>
                </a:lnSpc>
              </a:pPr>
              <a:r>
                <a:rPr lang="en-US" sz="6400">
                  <a:latin typeface="Roboto Bold"/>
                </a:rPr>
                <a:t>NỘI DUNG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184395"/>
              <a:ext cx="7788883" cy="408916"/>
            </a:xfrm>
            <a:prstGeom prst="rect">
              <a:avLst/>
            </a:prstGeom>
          </p:spPr>
        </p:pic>
      </p:grpSp>
      <p:sp>
        <p:nvSpPr>
          <p:cNvPr id="14" name="AutoShape 14"/>
          <p:cNvSpPr/>
          <p:nvPr/>
        </p:nvSpPr>
        <p:spPr>
          <a:xfrm rot="5400000">
            <a:off x="2958731" y="5138738"/>
            <a:ext cx="10287000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0" y="9310861"/>
            <a:ext cx="18288000" cy="1952277"/>
            <a:chOff x="0" y="0"/>
            <a:chExt cx="6186311" cy="66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923EEE-E01A-4F1C-9875-696D555A18A5}"/>
              </a:ext>
            </a:extLst>
          </p:cNvPr>
          <p:cNvGrpSpPr/>
          <p:nvPr/>
        </p:nvGrpSpPr>
        <p:grpSpPr>
          <a:xfrm>
            <a:off x="9831793" y="2824004"/>
            <a:ext cx="8108718" cy="4322968"/>
            <a:chOff x="10020370" y="3213171"/>
            <a:chExt cx="8108718" cy="4322968"/>
          </a:xfrm>
        </p:grpSpPr>
        <p:sp>
          <p:nvSpPr>
            <p:cNvPr id="3" name="TextBox 3"/>
            <p:cNvSpPr txBox="1"/>
            <p:nvPr/>
          </p:nvSpPr>
          <p:spPr>
            <a:xfrm>
              <a:off x="10020375" y="3213171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1. </a:t>
              </a:r>
              <a:r>
                <a:rPr lang="en-US" sz="3600" err="1">
                  <a:latin typeface="Roboto"/>
                </a:rPr>
                <a:t>Giới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thiệu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đề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tài</a:t>
              </a:r>
              <a:endParaRPr lang="en-US" sz="3600">
                <a:latin typeface="Roboto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020370" y="5076913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3. </a:t>
              </a:r>
              <a:r>
                <a:rPr lang="en-US" sz="3600" err="1">
                  <a:latin typeface="Roboto"/>
                </a:rPr>
                <a:t>Mô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hình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sử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dụng</a:t>
              </a:r>
              <a:endParaRPr lang="en-US" sz="3600">
                <a:latin typeface="Robo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020371" y="6052363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4. </a:t>
              </a:r>
              <a:r>
                <a:rPr lang="en-US" sz="3600" err="1">
                  <a:latin typeface="Roboto"/>
                </a:rPr>
                <a:t>Kết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quả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thực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nghiệm</a:t>
              </a:r>
              <a:endParaRPr lang="en-US" sz="3600">
                <a:latin typeface="Robo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020370" y="6940655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5. </a:t>
              </a:r>
              <a:r>
                <a:rPr lang="en-US" sz="3600" err="1">
                  <a:latin typeface="Roboto"/>
                </a:rPr>
                <a:t>Kết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luận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và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hướng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phát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triển</a:t>
              </a:r>
              <a:endParaRPr lang="en-US" sz="3600">
                <a:latin typeface="Roboto"/>
              </a:endParaRP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F830AF8-65BC-4F2D-91C8-57846497F443}"/>
                </a:ext>
              </a:extLst>
            </p:cNvPr>
            <p:cNvSpPr txBox="1"/>
            <p:nvPr/>
          </p:nvSpPr>
          <p:spPr>
            <a:xfrm>
              <a:off x="10020371" y="4145042"/>
              <a:ext cx="8108713" cy="595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latin typeface="Algerian" panose="04020705040A02060702" pitchFamily="82" charset="0"/>
                </a:rPr>
                <a:t>2. </a:t>
              </a:r>
              <a:r>
                <a:rPr lang="en-US" sz="3600" err="1">
                  <a:latin typeface="Roboto"/>
                </a:rPr>
                <a:t>Mô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tả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bộ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dữ</a:t>
              </a:r>
              <a:r>
                <a:rPr lang="en-US" sz="3600">
                  <a:latin typeface="Roboto"/>
                </a:rPr>
                <a:t> </a:t>
              </a:r>
              <a:r>
                <a:rPr lang="en-US" sz="3600" err="1">
                  <a:latin typeface="Roboto"/>
                </a:rPr>
                <a:t>liệu</a:t>
              </a:r>
              <a:r>
                <a:rPr lang="en-US" sz="3600">
                  <a:latin typeface="Algerian" panose="04020705040A02060702" pitchFamily="82" charset="0"/>
                </a:rPr>
                <a:t>  </a:t>
              </a:r>
              <a:endParaRPr lang="en-US" sz="3600">
                <a:latin typeface="Roboto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551339" y="2925076"/>
            <a:ext cx="68478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3600"/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Chỉnh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sửa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class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mạng</a:t>
            </a:r>
            <a:br>
              <a:rPr lang="en-AU" sz="3600"/>
            </a:br>
            <a:br>
              <a:rPr lang="en-AU" sz="3600"/>
            </a:b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8E3D6-796D-49C3-9678-231AB52B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76" y="2716328"/>
            <a:ext cx="8804254" cy="57822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B54BC7E-C8EA-4127-92AE-1002703A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E45E0381-ACC0-4DDF-9F79-A4CAEF132F83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867604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551339" y="2985819"/>
            <a:ext cx="128567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3600"/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Tạo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tả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</a:rPr>
              <a:t> train</a:t>
            </a:r>
            <a:br>
              <a:rPr lang="en-AU" sz="3600"/>
            </a:br>
            <a:br>
              <a:rPr lang="en-AU" sz="3600"/>
            </a:b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D833C4-8825-45F2-9951-F731CEB0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1" y="5373848"/>
            <a:ext cx="18261149" cy="366751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528FF3E-DCDF-4CE7-B5EB-42121FE3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D42E300C-B326-4BC8-AD94-C3C2C6025EA6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5186945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813317" y="2056875"/>
            <a:ext cx="9562324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Bước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5: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Tiến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hành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FD9A-092C-4A8F-9429-B59C4B17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81" y="3949701"/>
            <a:ext cx="13361437" cy="601305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0F77751-8A15-47D4-BCC3-F8E8920E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37E664D0-409F-454D-9D91-0CC873BBE4C4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0314389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677850" y="3881616"/>
            <a:ext cx="64334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Kết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quả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sau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1EFE7-5E16-46C2-BB09-78345E57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051" y="141935"/>
            <a:ext cx="10370229" cy="1000313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74EBB6B-B516-4BD0-B1E6-C244B870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1484" y="370935"/>
            <a:ext cx="6001196" cy="1257475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0288D753-83C4-4ADF-9C45-431080B68C78}"/>
              </a:ext>
            </a:extLst>
          </p:cNvPr>
          <p:cNvSpPr txBox="1"/>
          <p:nvPr/>
        </p:nvSpPr>
        <p:spPr>
          <a:xfrm>
            <a:off x="962607" y="37093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Huyến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17409402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563135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4. KẾT QUẢ THỰC NGHIỆM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B794719F-8996-4948-9BD5-AA1548F466AD}"/>
              </a:ext>
            </a:extLst>
          </p:cNvPr>
          <p:cNvGrpSpPr/>
          <p:nvPr/>
        </p:nvGrpSpPr>
        <p:grpSpPr>
          <a:xfrm>
            <a:off x="17068800" y="327401"/>
            <a:ext cx="817361" cy="816339"/>
            <a:chOff x="0" y="0"/>
            <a:chExt cx="1089815" cy="1088453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0E3DE962-C4C1-4BF7-941B-A8148B04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08AF7024-FB58-4187-AD17-F4B2FFE8E7A5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44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latin typeface="Roboto" panose="02000000000000000000" pitchFamily="2" charset="0"/>
                  <a:ea typeface="Roboto" panose="02000000000000000000" pitchFamily="2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44180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160B4F7-E24B-48EE-8EFD-152E3E0D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60" y="777240"/>
            <a:ext cx="4678680" cy="85261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5EF6C1C-C1F6-4761-AFA0-33DA7F276F03}"/>
              </a:ext>
            </a:extLst>
          </p:cNvPr>
          <p:cNvSpPr txBox="1"/>
          <p:nvPr/>
        </p:nvSpPr>
        <p:spPr>
          <a:xfrm>
            <a:off x="993088" y="477614"/>
            <a:ext cx="3963956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Tiêu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chí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đánh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giá</a:t>
            </a:r>
            <a:endParaRPr lang="en-US" sz="2800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820867" y="1119162"/>
            <a:ext cx="1705558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Đánh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độ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chính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dựa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2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mAP</a:t>
            </a:r>
            <a:r>
              <a:rPr lang="en-AU" sz="3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( mean Average Precision)</a:t>
            </a:r>
          </a:p>
          <a:p>
            <a:r>
              <a:rPr lang="vi-VN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Bài toán của chúng ta có </a:t>
            </a: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</a:rPr>
              <a:t>61 </a:t>
            </a:r>
            <a:r>
              <a:rPr lang="vi-VN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class, mỗi class ta sẽ tiến hành đo </a:t>
            </a:r>
            <a:r>
              <a:rPr lang="en-US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vi-VN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AP, sau đó lấy trung bình của tất cả các giá trị </a:t>
            </a:r>
            <a:r>
              <a:rPr lang="en-US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vi-VN" sz="32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 của các class ta được chỉ số mAP của mô hình</a:t>
            </a: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err="1"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</a:rPr>
              <a:t> 76.3%</a:t>
            </a:r>
            <a:br>
              <a:rPr lang="en-AU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F30D6-014F-49A9-9FCD-539FD896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88" y="3418816"/>
            <a:ext cx="12961768" cy="65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00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160B4F7-E24B-48EE-8EFD-152E3E0D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966" y="390582"/>
            <a:ext cx="4444678" cy="888064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5EF6C1C-C1F6-4761-AFA0-33DA7F276F03}"/>
              </a:ext>
            </a:extLst>
          </p:cNvPr>
          <p:cNvSpPr txBox="1"/>
          <p:nvPr/>
        </p:nvSpPr>
        <p:spPr>
          <a:xfrm>
            <a:off x="962608" y="110147"/>
            <a:ext cx="3963956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endParaRPr lang="en-US" sz="2800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728204" y="1142508"/>
            <a:ext cx="68478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ảnh</a:t>
            </a: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019ACA-61B4-4E9B-B2F4-BA1D5646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04" y="2389653"/>
            <a:ext cx="10868627" cy="3290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334CD-F66A-4255-B3C9-CF3ABED82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04" y="5913119"/>
            <a:ext cx="6008914" cy="4089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44D048-0A0B-43CA-A5D3-82D98CAE8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0487" y="269404"/>
            <a:ext cx="5369309" cy="53954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F2F3C1-C5B0-4130-9777-9510D28CD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374" y="5928360"/>
            <a:ext cx="6139020" cy="40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8562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813317" y="1629857"/>
            <a:ext cx="68478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AU" sz="3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en-AU" sz="3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video</a:t>
            </a: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U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CA69D-838F-4737-B8C8-453F9CFD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61" y="3300425"/>
            <a:ext cx="13265413" cy="324377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4066F45-047D-4DA1-A5F4-008DF1AB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966" y="390582"/>
            <a:ext cx="4444678" cy="888064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8512FFDF-9259-4995-B754-6FE1E1D9BFDD}"/>
              </a:ext>
            </a:extLst>
          </p:cNvPr>
          <p:cNvSpPr txBox="1"/>
          <p:nvPr/>
        </p:nvSpPr>
        <p:spPr>
          <a:xfrm>
            <a:off x="962608" y="110147"/>
            <a:ext cx="3963956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endParaRPr lang="en-US" sz="2800">
              <a:solidFill>
                <a:schemeClr val="bg1"/>
              </a:solidFill>
              <a:latin typeface="Roboto Bold"/>
            </a:endParaRPr>
          </a:p>
        </p:txBody>
      </p:sp>
      <p:pic>
        <p:nvPicPr>
          <p:cNvPr id="3" name="Picture 2" descr="A picture containing text, road, way, scene&#10;&#10;Description automatically generated">
            <a:extLst>
              <a:ext uri="{FF2B5EF4-FFF2-40B4-BE49-F238E27FC236}">
                <a16:creationId xmlns:a16="http://schemas.microsoft.com/office/drawing/2014/main" id="{C101D94E-EEAA-4F30-A7CC-3D997E9B1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61" y="687507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906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661106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5. KẾT LUẬN VÀ HƯỚNG PHÁT TRIỂN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B794719F-8996-4948-9BD5-AA1548F466AD}"/>
              </a:ext>
            </a:extLst>
          </p:cNvPr>
          <p:cNvGrpSpPr/>
          <p:nvPr/>
        </p:nvGrpSpPr>
        <p:grpSpPr>
          <a:xfrm>
            <a:off x="17068800" y="327401"/>
            <a:ext cx="817361" cy="816339"/>
            <a:chOff x="0" y="0"/>
            <a:chExt cx="1089815" cy="1088453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0E3DE962-C4C1-4BF7-941B-A8148B04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08AF7024-FB58-4187-AD17-F4B2FFE8E7A5}"/>
                </a:ext>
              </a:extLst>
            </p:cNvPr>
            <p:cNvSpPr txBox="1"/>
            <p:nvPr/>
          </p:nvSpPr>
          <p:spPr>
            <a:xfrm>
              <a:off x="179935" y="307654"/>
              <a:ext cx="729946" cy="444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latin typeface="Roboto" panose="02000000000000000000" pitchFamily="2" charset="0"/>
                  <a:ea typeface="Roboto" panose="02000000000000000000" pitchFamily="2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33996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160B4F7-E24B-48EE-8EFD-152E3E0D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200" y="562708"/>
            <a:ext cx="4368800" cy="1195754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5EF6C1C-C1F6-4761-AFA0-33DA7F276F03}"/>
              </a:ext>
            </a:extLst>
          </p:cNvPr>
          <p:cNvSpPr txBox="1"/>
          <p:nvPr/>
        </p:nvSpPr>
        <p:spPr>
          <a:xfrm>
            <a:off x="819733" y="466184"/>
            <a:ext cx="3963956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luận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hướng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phát</a:t>
            </a:r>
            <a:r>
              <a:rPr lang="en-U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triển</a:t>
            </a:r>
            <a:endParaRPr lang="en-US" sz="2000">
              <a:solidFill>
                <a:schemeClr val="bg1"/>
              </a:solidFill>
              <a:latin typeface="Roboto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B04DB-D4F7-477A-A8B1-CC815A028C31}"/>
              </a:ext>
            </a:extLst>
          </p:cNvPr>
          <p:cNvSpPr txBox="1"/>
          <p:nvPr/>
        </p:nvSpPr>
        <p:spPr>
          <a:xfrm>
            <a:off x="468084" y="2056875"/>
            <a:ext cx="1662559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Kết luận:</a:t>
            </a:r>
          </a:p>
          <a:p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Kết quả nhận diện, xác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suất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của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hình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các</a:t>
            </a:r>
            <a:r>
              <a:rPr lang="en-US" sz="3200" b="0" i="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biển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giao thông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khá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chính xác và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tương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đối ổn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Độ tin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cậy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trung bình của</a:t>
            </a:r>
            <a:r>
              <a:rPr lang="en-US" sz="3200" b="0" i="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hệ thống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đoán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với 61 class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đều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từ 76%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trở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lên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Kết quả của quá trình này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phụ</a:t>
            </a:r>
            <a:r>
              <a:rPr lang="en-US" sz="3200" b="0" i="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thuộc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khá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nhiều vào quá trình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thập dữ liệu và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phát hiện, và nhận</a:t>
            </a:r>
            <a:r>
              <a:rPr lang="en-US" sz="3200" b="0" i="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dạng.</a:t>
            </a:r>
          </a:p>
          <a:p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Hướng phát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Cải tiến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chất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lượng bộ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phát hiện ảnh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Mở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rộng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cơ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dữ liệu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giao thông.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Cải tiến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pháp giải quyết trường hợp các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bị hư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hỏng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hoặc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bị chồng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lấp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Tìm thêm nhiều nguồn hình ảnh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giao thông khác trên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mạng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để có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huấn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luyện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nhận dạng được nhiều biển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khác,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cạnh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đó có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ứng dụng đề tài vào thực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tiễn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Nâng cấp và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hoàn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thiện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khả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của hệ thống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trở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thành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hệ thống nhận dạng và đưa ra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cảnh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tức thời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người tham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giao thông trong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chương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trình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hoàn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chỉnh.</a:t>
            </a:r>
            <a:endParaRPr lang="en-AU" sz="32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6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766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444600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1. GIỚI THIỆU BÀI TOÁN </a:t>
            </a:r>
          </a:p>
        </p:txBody>
      </p:sp>
    </p:spTree>
    <p:extLst>
      <p:ext uri="{BB962C8B-B14F-4D97-AF65-F5344CB8AC3E}">
        <p14:creationId xmlns:p14="http://schemas.microsoft.com/office/powerpoint/2010/main" val="94856161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370DA-D42F-4088-8946-12DCD872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543" y="4976062"/>
            <a:ext cx="7308914" cy="5127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9BC775-8465-45A4-A688-275EEC3DA9F9}"/>
              </a:ext>
            </a:extLst>
          </p:cNvPr>
          <p:cNvSpPr txBox="1"/>
          <p:nvPr/>
        </p:nvSpPr>
        <p:spPr>
          <a:xfrm>
            <a:off x="2057400" y="2247900"/>
            <a:ext cx="14173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Roboto" panose="02000000000000000000" pitchFamily="2" charset="0"/>
                <a:ea typeface="Roboto" panose="02000000000000000000" pitchFamily="2" charset="0"/>
                <a:cs typeface="Open Sans ExtraBold" panose="020B0906030804020204" pitchFamily="34" charset="0"/>
              </a:rPr>
              <a:t>CẢM ƠN THẦY VÀ CÁC BẠN</a:t>
            </a:r>
          </a:p>
          <a:p>
            <a:pPr algn="ctr"/>
            <a:r>
              <a:rPr lang="en-US" sz="80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Roboto" panose="02000000000000000000" pitchFamily="2" charset="0"/>
                <a:ea typeface="Roboto" panose="02000000000000000000" pitchFamily="2" charset="0"/>
                <a:cs typeface="Open Sans ExtraBold" panose="020B0906030804020204" pitchFamily="34" charset="0"/>
              </a:rPr>
              <a:t>ĐÃ THEO DÕI</a:t>
            </a:r>
            <a:endParaRPr lang="en-US" sz="80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4360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454E132-68F6-46E8-8962-5E4CAA2AD81F}"/>
              </a:ext>
            </a:extLst>
          </p:cNvPr>
          <p:cNvSpPr txBox="1"/>
          <p:nvPr/>
        </p:nvSpPr>
        <p:spPr>
          <a:xfrm>
            <a:off x="915954" y="3783461"/>
            <a:ext cx="85910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Tích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hợp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vào camera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hành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gắn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xe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máy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để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nhắc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nhở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người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lái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xe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về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giao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tránh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xảy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vấn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đề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đáng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tiếc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3600" i="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09A4561-B62D-43B4-ABCF-E0DB513B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10" y="345061"/>
            <a:ext cx="6049468" cy="1620451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981A5D08-E9EC-40B3-A5E5-149F1C11784A}"/>
              </a:ext>
            </a:extLst>
          </p:cNvPr>
          <p:cNvSpPr txBox="1"/>
          <p:nvPr/>
        </p:nvSpPr>
        <p:spPr>
          <a:xfrm>
            <a:off x="990599" y="5224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Ngữ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cảnh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ứng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dụng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1026" name="Picture 2" descr="Lỗi đi sai làn bị phạt bao nhiêu từ năm 2020?">
            <a:extLst>
              <a:ext uri="{FF2B5EF4-FFF2-40B4-BE49-F238E27FC236}">
                <a16:creationId xmlns:a16="http://schemas.microsoft.com/office/drawing/2014/main" id="{11FAA115-65B7-4B76-9662-B902B63B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8" y="1129004"/>
            <a:ext cx="8341892" cy="91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6185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454E132-68F6-46E8-8962-5E4CAA2AD81F}"/>
              </a:ext>
            </a:extLst>
          </p:cNvPr>
          <p:cNvSpPr txBox="1"/>
          <p:nvPr/>
        </p:nvSpPr>
        <p:spPr>
          <a:xfrm>
            <a:off x="990599" y="2325964"/>
            <a:ext cx="8591083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>
                <a:latin typeface="Roboto" panose="02000000000000000000" pitchFamily="2" charset="0"/>
                <a:ea typeface="Roboto" panose="02000000000000000000" pitchFamily="2" charset="0"/>
              </a:rPr>
              <a:t>Input: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Video: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Ghi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đoạn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đường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chứa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giao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quay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camera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gắn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xe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máy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giải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tối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thiểu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480p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Video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nhiễu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ánh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sáng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tốt</a:t>
            </a:r>
            <a:endParaRPr lang="vi-VN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>
                <a:latin typeface="Roboto" panose="02000000000000000000" pitchFamily="2" charset="0"/>
                <a:ea typeface="Roboto" panose="02000000000000000000" pitchFamily="2" charset="0"/>
              </a:rPr>
              <a:t>Output: </a:t>
            </a:r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Video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đầu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chứa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tin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sau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3600" b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vi-VN" sz="3600">
                <a:latin typeface="Roboto" panose="02000000000000000000" pitchFamily="2" charset="0"/>
                <a:ea typeface="Roboto" panose="02000000000000000000" pitchFamily="2" charset="0"/>
              </a:rPr>
              <a:t>Bounding box chứa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vi-VN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tin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cậy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dự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đoán</a:t>
            </a:r>
            <a:endParaRPr lang="vi-VN" sz="36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i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i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vi-VN" sz="3200" i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09A4561-B62D-43B4-ABCF-E0DB513B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4800" y="370024"/>
            <a:ext cx="4558145" cy="1334085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981A5D08-E9EC-40B3-A5E5-149F1C11784A}"/>
              </a:ext>
            </a:extLst>
          </p:cNvPr>
          <p:cNvSpPr txBox="1"/>
          <p:nvPr/>
        </p:nvSpPr>
        <p:spPr>
          <a:xfrm>
            <a:off x="990599" y="3700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>
                <a:solidFill>
                  <a:schemeClr val="bg1"/>
                </a:solidFill>
                <a:latin typeface="Roboto Bold"/>
              </a:rPr>
              <a:t> Input &amp; Output </a:t>
            </a:r>
          </a:p>
        </p:txBody>
      </p:sp>
      <p:pic>
        <p:nvPicPr>
          <p:cNvPr id="4" name="Picture 3" descr="A person riding a motorcycle down a street&#10;&#10;Description automatically generated with medium confidence">
            <a:extLst>
              <a:ext uri="{FF2B5EF4-FFF2-40B4-BE49-F238E27FC236}">
                <a16:creationId xmlns:a16="http://schemas.microsoft.com/office/drawing/2014/main" id="{FE079D5C-5227-465E-9991-D85F601D7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769" y="4021494"/>
            <a:ext cx="7370656" cy="46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592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57;p51">
            <a:extLst>
              <a:ext uri="{FF2B5EF4-FFF2-40B4-BE49-F238E27FC236}">
                <a16:creationId xmlns:a16="http://schemas.microsoft.com/office/drawing/2014/main" id="{EE6B4C62-417D-450E-8F45-DF84415C3750}"/>
              </a:ext>
            </a:extLst>
          </p:cNvPr>
          <p:cNvGrpSpPr/>
          <p:nvPr/>
        </p:nvGrpSpPr>
        <p:grpSpPr>
          <a:xfrm>
            <a:off x="1059004" y="6104806"/>
            <a:ext cx="2395576" cy="2875200"/>
            <a:chOff x="712925" y="1466923"/>
            <a:chExt cx="2211300" cy="1437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" name="Google Shape;958;p51">
              <a:extLst>
                <a:ext uri="{FF2B5EF4-FFF2-40B4-BE49-F238E27FC236}">
                  <a16:creationId xmlns:a16="http://schemas.microsoft.com/office/drawing/2014/main" id="{A690829B-E398-4D0D-ACF4-28B18D331323}"/>
                </a:ext>
              </a:extLst>
            </p:cNvPr>
            <p:cNvSpPr/>
            <p:nvPr/>
          </p:nvSpPr>
          <p:spPr>
            <a:xfrm>
              <a:off x="712925" y="1466923"/>
              <a:ext cx="2211300" cy="14376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/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" name="Google Shape;959;p51">
              <a:extLst>
                <a:ext uri="{FF2B5EF4-FFF2-40B4-BE49-F238E27FC236}">
                  <a16:creationId xmlns:a16="http://schemas.microsoft.com/office/drawing/2014/main" id="{0FCC9E42-77E1-4277-970F-770A20A9E0DD}"/>
                </a:ext>
              </a:extLst>
            </p:cNvPr>
            <p:cNvGrpSpPr/>
            <p:nvPr/>
          </p:nvGrpSpPr>
          <p:grpSpPr>
            <a:xfrm>
              <a:off x="761973" y="1520805"/>
              <a:ext cx="352409" cy="144860"/>
              <a:chOff x="1085850" y="2105025"/>
              <a:chExt cx="610975" cy="251100"/>
            </a:xfrm>
            <a:grpFill/>
          </p:grpSpPr>
          <p:sp>
            <p:nvSpPr>
              <p:cNvPr id="5" name="Google Shape;960;p51">
                <a:extLst>
                  <a:ext uri="{FF2B5EF4-FFF2-40B4-BE49-F238E27FC236}">
                    <a16:creationId xmlns:a16="http://schemas.microsoft.com/office/drawing/2014/main" id="{C7411DA8-2066-44AF-B20B-8B3716C269EF}"/>
                  </a:ext>
                </a:extLst>
              </p:cNvPr>
              <p:cNvSpPr/>
              <p:nvPr/>
            </p:nvSpPr>
            <p:spPr>
              <a:xfrm>
                <a:off x="1085850" y="2105025"/>
                <a:ext cx="251100" cy="251100"/>
              </a:xfrm>
              <a:prstGeom prst="mathMultiply">
                <a:avLst>
                  <a:gd name="adj1" fmla="val 9488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" name="Google Shape;961;p51">
                <a:extLst>
                  <a:ext uri="{FF2B5EF4-FFF2-40B4-BE49-F238E27FC236}">
                    <a16:creationId xmlns:a16="http://schemas.microsoft.com/office/drawing/2014/main" id="{B1429C7D-4411-4DC4-95DD-21525CC85D54}"/>
                  </a:ext>
                </a:extLst>
              </p:cNvPr>
              <p:cNvSpPr/>
              <p:nvPr/>
            </p:nvSpPr>
            <p:spPr>
              <a:xfrm>
                <a:off x="1539625" y="2285438"/>
                <a:ext cx="157200" cy="1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" name="Google Shape;962;p51">
                <a:extLst>
                  <a:ext uri="{FF2B5EF4-FFF2-40B4-BE49-F238E27FC236}">
                    <a16:creationId xmlns:a16="http://schemas.microsoft.com/office/drawing/2014/main" id="{E8BF0A27-48E1-4441-BCCF-42A0F35650E0}"/>
                  </a:ext>
                </a:extLst>
              </p:cNvPr>
              <p:cNvSpPr/>
              <p:nvPr/>
            </p:nvSpPr>
            <p:spPr>
              <a:xfrm>
                <a:off x="1336950" y="2151975"/>
                <a:ext cx="157200" cy="157200"/>
              </a:xfrm>
              <a:prstGeom prst="frame">
                <a:avLst>
                  <a:gd name="adj1" fmla="val 12500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8" name="Google Shape;978;p51">
            <a:extLst>
              <a:ext uri="{FF2B5EF4-FFF2-40B4-BE49-F238E27FC236}">
                <a16:creationId xmlns:a16="http://schemas.microsoft.com/office/drawing/2014/main" id="{6318BD11-DE1B-4065-998B-7070380436C4}"/>
              </a:ext>
            </a:extLst>
          </p:cNvPr>
          <p:cNvSpPr txBox="1">
            <a:spLocks/>
          </p:cNvSpPr>
          <p:nvPr/>
        </p:nvSpPr>
        <p:spPr>
          <a:xfrm>
            <a:off x="1126546" y="6595836"/>
            <a:ext cx="2253696" cy="2211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Thu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thập</a:t>
            </a: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dữ</a:t>
            </a: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liệu</a:t>
            </a:r>
            <a:r>
              <a:rPr lang="en-US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</a:p>
        </p:txBody>
      </p:sp>
      <p:grpSp>
        <p:nvGrpSpPr>
          <p:cNvPr id="9" name="Google Shape;981;p51">
            <a:extLst>
              <a:ext uri="{FF2B5EF4-FFF2-40B4-BE49-F238E27FC236}">
                <a16:creationId xmlns:a16="http://schemas.microsoft.com/office/drawing/2014/main" id="{DF07D3EC-0C10-40A5-B60C-F732EAEDF540}"/>
              </a:ext>
            </a:extLst>
          </p:cNvPr>
          <p:cNvGrpSpPr/>
          <p:nvPr/>
        </p:nvGrpSpPr>
        <p:grpSpPr>
          <a:xfrm>
            <a:off x="1688660" y="2933700"/>
            <a:ext cx="2251200" cy="1152000"/>
            <a:chOff x="6209975" y="1427402"/>
            <a:chExt cx="1125600" cy="576000"/>
          </a:xfrm>
          <a:solidFill>
            <a:schemeClr val="accent5"/>
          </a:solidFill>
        </p:grpSpPr>
        <p:sp>
          <p:nvSpPr>
            <p:cNvPr id="10" name="Google Shape;982;p51">
              <a:extLst>
                <a:ext uri="{FF2B5EF4-FFF2-40B4-BE49-F238E27FC236}">
                  <a16:creationId xmlns:a16="http://schemas.microsoft.com/office/drawing/2014/main" id="{5701B917-5844-4EF9-83F6-B182A385ADB7}"/>
                </a:ext>
              </a:extLst>
            </p:cNvPr>
            <p:cNvSpPr/>
            <p:nvPr/>
          </p:nvSpPr>
          <p:spPr>
            <a:xfrm>
              <a:off x="6209975" y="1427402"/>
              <a:ext cx="1125600" cy="5760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Google Shape;983;p51">
              <a:extLst>
                <a:ext uri="{FF2B5EF4-FFF2-40B4-BE49-F238E27FC236}">
                  <a16:creationId xmlns:a16="http://schemas.microsoft.com/office/drawing/2014/main" id="{62B86A3E-9D59-40CF-B066-43BB2343BBC5}"/>
                </a:ext>
              </a:extLst>
            </p:cNvPr>
            <p:cNvSpPr/>
            <p:nvPr/>
          </p:nvSpPr>
          <p:spPr>
            <a:xfrm>
              <a:off x="6258999" y="1480880"/>
              <a:ext cx="144900" cy="144900"/>
            </a:xfrm>
            <a:prstGeom prst="mathMultiply">
              <a:avLst>
                <a:gd name="adj1" fmla="val 9488"/>
              </a:avLst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Google Shape;984;p51">
            <a:extLst>
              <a:ext uri="{FF2B5EF4-FFF2-40B4-BE49-F238E27FC236}">
                <a16:creationId xmlns:a16="http://schemas.microsoft.com/office/drawing/2014/main" id="{3A8FE5E1-3565-45F0-AA01-108B761D2928}"/>
              </a:ext>
            </a:extLst>
          </p:cNvPr>
          <p:cNvSpPr txBox="1">
            <a:spLocks/>
          </p:cNvSpPr>
          <p:nvPr/>
        </p:nvSpPr>
        <p:spPr>
          <a:xfrm>
            <a:off x="1688660" y="3095880"/>
            <a:ext cx="2251200" cy="885600"/>
          </a:xfrm>
          <a:prstGeom prst="rect">
            <a:avLst/>
          </a:prstGeom>
          <a:solidFill>
            <a:schemeClr val="accent5"/>
          </a:solidFill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vi-VN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Bước 1</a:t>
            </a:r>
          </a:p>
        </p:txBody>
      </p:sp>
      <p:cxnSp>
        <p:nvCxnSpPr>
          <p:cNvPr id="13" name="Google Shape;987;p51">
            <a:extLst>
              <a:ext uri="{FF2B5EF4-FFF2-40B4-BE49-F238E27FC236}">
                <a16:creationId xmlns:a16="http://schemas.microsoft.com/office/drawing/2014/main" id="{0628A509-F59B-4AAD-987C-C6A50CF80169}"/>
              </a:ext>
            </a:extLst>
          </p:cNvPr>
          <p:cNvCxnSpPr/>
          <p:nvPr/>
        </p:nvCxnSpPr>
        <p:spPr>
          <a:xfrm>
            <a:off x="771600" y="5308832"/>
            <a:ext cx="1674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989;p51">
            <a:extLst>
              <a:ext uri="{FF2B5EF4-FFF2-40B4-BE49-F238E27FC236}">
                <a16:creationId xmlns:a16="http://schemas.microsoft.com/office/drawing/2014/main" id="{F03BB0E2-5466-4E80-82FF-32D13C3EB606}"/>
              </a:ext>
            </a:extLst>
          </p:cNvPr>
          <p:cNvGrpSpPr/>
          <p:nvPr/>
        </p:nvGrpSpPr>
        <p:grpSpPr>
          <a:xfrm>
            <a:off x="5896238" y="3587435"/>
            <a:ext cx="2251200" cy="1152000"/>
            <a:chOff x="6209975" y="1427402"/>
            <a:chExt cx="1125600" cy="576000"/>
          </a:xfrm>
          <a:solidFill>
            <a:schemeClr val="accent5"/>
          </a:solidFill>
        </p:grpSpPr>
        <p:sp>
          <p:nvSpPr>
            <p:cNvPr id="15" name="Google Shape;990;p51">
              <a:extLst>
                <a:ext uri="{FF2B5EF4-FFF2-40B4-BE49-F238E27FC236}">
                  <a16:creationId xmlns:a16="http://schemas.microsoft.com/office/drawing/2014/main" id="{439BEE23-7DDD-42E8-AE4A-D896FE5B6761}"/>
                </a:ext>
              </a:extLst>
            </p:cNvPr>
            <p:cNvSpPr/>
            <p:nvPr/>
          </p:nvSpPr>
          <p:spPr>
            <a:xfrm>
              <a:off x="6209975" y="1427402"/>
              <a:ext cx="1125600" cy="5760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Google Shape;991;p51">
              <a:extLst>
                <a:ext uri="{FF2B5EF4-FFF2-40B4-BE49-F238E27FC236}">
                  <a16:creationId xmlns:a16="http://schemas.microsoft.com/office/drawing/2014/main" id="{C8F08108-6A0F-4714-AD65-01B385B75B47}"/>
                </a:ext>
              </a:extLst>
            </p:cNvPr>
            <p:cNvSpPr/>
            <p:nvPr/>
          </p:nvSpPr>
          <p:spPr>
            <a:xfrm>
              <a:off x="6258999" y="1480880"/>
              <a:ext cx="144900" cy="144900"/>
            </a:xfrm>
            <a:prstGeom prst="mathMultiply">
              <a:avLst>
                <a:gd name="adj1" fmla="val 9488"/>
              </a:avLst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7" name="Google Shape;992;p51">
            <a:extLst>
              <a:ext uri="{FF2B5EF4-FFF2-40B4-BE49-F238E27FC236}">
                <a16:creationId xmlns:a16="http://schemas.microsoft.com/office/drawing/2014/main" id="{F880273F-7FF3-4B7D-BD49-CD920D1AADBC}"/>
              </a:ext>
            </a:extLst>
          </p:cNvPr>
          <p:cNvSpPr txBox="1">
            <a:spLocks/>
          </p:cNvSpPr>
          <p:nvPr/>
        </p:nvSpPr>
        <p:spPr>
          <a:xfrm>
            <a:off x="5896238" y="3720637"/>
            <a:ext cx="2251200" cy="885600"/>
          </a:xfrm>
          <a:prstGeom prst="rect">
            <a:avLst/>
          </a:prstGeom>
          <a:solidFill>
            <a:schemeClr val="accent5"/>
          </a:solidFill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vi-VN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Bước 2</a:t>
            </a:r>
          </a:p>
        </p:txBody>
      </p:sp>
      <p:grpSp>
        <p:nvGrpSpPr>
          <p:cNvPr id="22" name="Google Shape;993;p51">
            <a:extLst>
              <a:ext uri="{FF2B5EF4-FFF2-40B4-BE49-F238E27FC236}">
                <a16:creationId xmlns:a16="http://schemas.microsoft.com/office/drawing/2014/main" id="{4CA12927-397B-4DE8-B903-954DDEE8E944}"/>
              </a:ext>
            </a:extLst>
          </p:cNvPr>
          <p:cNvGrpSpPr/>
          <p:nvPr/>
        </p:nvGrpSpPr>
        <p:grpSpPr>
          <a:xfrm>
            <a:off x="10010604" y="2978299"/>
            <a:ext cx="2251200" cy="1152000"/>
            <a:chOff x="6209975" y="1427402"/>
            <a:chExt cx="1125600" cy="576000"/>
          </a:xfrm>
          <a:solidFill>
            <a:schemeClr val="accent5"/>
          </a:solidFill>
        </p:grpSpPr>
        <p:sp>
          <p:nvSpPr>
            <p:cNvPr id="23" name="Google Shape;994;p51">
              <a:extLst>
                <a:ext uri="{FF2B5EF4-FFF2-40B4-BE49-F238E27FC236}">
                  <a16:creationId xmlns:a16="http://schemas.microsoft.com/office/drawing/2014/main" id="{A9A85162-BD6E-4F16-92CE-3BAE298844E9}"/>
                </a:ext>
              </a:extLst>
            </p:cNvPr>
            <p:cNvSpPr/>
            <p:nvPr/>
          </p:nvSpPr>
          <p:spPr>
            <a:xfrm>
              <a:off x="6209975" y="1427402"/>
              <a:ext cx="1125600" cy="5760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Google Shape;995;p51">
              <a:extLst>
                <a:ext uri="{FF2B5EF4-FFF2-40B4-BE49-F238E27FC236}">
                  <a16:creationId xmlns:a16="http://schemas.microsoft.com/office/drawing/2014/main" id="{EAE378E9-E518-42B1-8A64-2976E0085AD7}"/>
                </a:ext>
              </a:extLst>
            </p:cNvPr>
            <p:cNvSpPr/>
            <p:nvPr/>
          </p:nvSpPr>
          <p:spPr>
            <a:xfrm>
              <a:off x="6258999" y="1480880"/>
              <a:ext cx="144900" cy="144900"/>
            </a:xfrm>
            <a:prstGeom prst="mathMultiply">
              <a:avLst>
                <a:gd name="adj1" fmla="val 9488"/>
              </a:avLst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5" name="Google Shape;996;p51">
            <a:extLst>
              <a:ext uri="{FF2B5EF4-FFF2-40B4-BE49-F238E27FC236}">
                <a16:creationId xmlns:a16="http://schemas.microsoft.com/office/drawing/2014/main" id="{79D78140-DE4F-4EEB-A425-8F31D06D0CAE}"/>
              </a:ext>
            </a:extLst>
          </p:cNvPr>
          <p:cNvSpPr txBox="1">
            <a:spLocks/>
          </p:cNvSpPr>
          <p:nvPr/>
        </p:nvSpPr>
        <p:spPr>
          <a:xfrm>
            <a:off x="10010604" y="3111501"/>
            <a:ext cx="2251200" cy="88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Bước</a:t>
            </a:r>
            <a:r>
              <a:rPr lang="en-US"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3</a:t>
            </a:r>
          </a:p>
        </p:txBody>
      </p:sp>
      <p:grpSp>
        <p:nvGrpSpPr>
          <p:cNvPr id="26" name="Google Shape;957;p51">
            <a:extLst>
              <a:ext uri="{FF2B5EF4-FFF2-40B4-BE49-F238E27FC236}">
                <a16:creationId xmlns:a16="http://schemas.microsoft.com/office/drawing/2014/main" id="{C8449531-406E-4BEA-8D28-1EDC219C6E68}"/>
              </a:ext>
            </a:extLst>
          </p:cNvPr>
          <p:cNvGrpSpPr/>
          <p:nvPr/>
        </p:nvGrpSpPr>
        <p:grpSpPr>
          <a:xfrm>
            <a:off x="5465874" y="6158611"/>
            <a:ext cx="2395576" cy="2875200"/>
            <a:chOff x="712925" y="1466923"/>
            <a:chExt cx="2211300" cy="1437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Google Shape;958;p51">
              <a:extLst>
                <a:ext uri="{FF2B5EF4-FFF2-40B4-BE49-F238E27FC236}">
                  <a16:creationId xmlns:a16="http://schemas.microsoft.com/office/drawing/2014/main" id="{306A6C5D-752C-4FEB-B0E2-50F1F43A51AF}"/>
                </a:ext>
              </a:extLst>
            </p:cNvPr>
            <p:cNvSpPr/>
            <p:nvPr/>
          </p:nvSpPr>
          <p:spPr>
            <a:xfrm>
              <a:off x="712925" y="1466923"/>
              <a:ext cx="2211300" cy="14376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/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8" name="Google Shape;959;p51">
              <a:extLst>
                <a:ext uri="{FF2B5EF4-FFF2-40B4-BE49-F238E27FC236}">
                  <a16:creationId xmlns:a16="http://schemas.microsoft.com/office/drawing/2014/main" id="{D74D6078-53C9-4457-B934-59222DECAFA3}"/>
                </a:ext>
              </a:extLst>
            </p:cNvPr>
            <p:cNvGrpSpPr/>
            <p:nvPr/>
          </p:nvGrpSpPr>
          <p:grpSpPr>
            <a:xfrm>
              <a:off x="761973" y="1520805"/>
              <a:ext cx="352409" cy="144860"/>
              <a:chOff x="1085850" y="2105025"/>
              <a:chExt cx="610975" cy="251100"/>
            </a:xfrm>
            <a:grpFill/>
          </p:grpSpPr>
          <p:sp>
            <p:nvSpPr>
              <p:cNvPr id="29" name="Google Shape;960;p51">
                <a:extLst>
                  <a:ext uri="{FF2B5EF4-FFF2-40B4-BE49-F238E27FC236}">
                    <a16:creationId xmlns:a16="http://schemas.microsoft.com/office/drawing/2014/main" id="{45A4AA39-DD73-4C44-BDBE-036CF1E279BA}"/>
                  </a:ext>
                </a:extLst>
              </p:cNvPr>
              <p:cNvSpPr/>
              <p:nvPr/>
            </p:nvSpPr>
            <p:spPr>
              <a:xfrm>
                <a:off x="1085850" y="2105025"/>
                <a:ext cx="251100" cy="251100"/>
              </a:xfrm>
              <a:prstGeom prst="mathMultiply">
                <a:avLst>
                  <a:gd name="adj1" fmla="val 9488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Google Shape;961;p51">
                <a:extLst>
                  <a:ext uri="{FF2B5EF4-FFF2-40B4-BE49-F238E27FC236}">
                    <a16:creationId xmlns:a16="http://schemas.microsoft.com/office/drawing/2014/main" id="{FAF1E8EA-90AF-4FF5-AE72-B33CA7EABF84}"/>
                  </a:ext>
                </a:extLst>
              </p:cNvPr>
              <p:cNvSpPr/>
              <p:nvPr/>
            </p:nvSpPr>
            <p:spPr>
              <a:xfrm>
                <a:off x="1539625" y="2285438"/>
                <a:ext cx="157200" cy="1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1" name="Google Shape;962;p51">
                <a:extLst>
                  <a:ext uri="{FF2B5EF4-FFF2-40B4-BE49-F238E27FC236}">
                    <a16:creationId xmlns:a16="http://schemas.microsoft.com/office/drawing/2014/main" id="{234E3BAE-7ED6-458A-A527-BD4647A70BA3}"/>
                  </a:ext>
                </a:extLst>
              </p:cNvPr>
              <p:cNvSpPr/>
              <p:nvPr/>
            </p:nvSpPr>
            <p:spPr>
              <a:xfrm>
                <a:off x="1336950" y="2151975"/>
                <a:ext cx="157200" cy="157200"/>
              </a:xfrm>
              <a:prstGeom prst="frame">
                <a:avLst>
                  <a:gd name="adj1" fmla="val 12500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32" name="Google Shape;978;p51">
            <a:extLst>
              <a:ext uri="{FF2B5EF4-FFF2-40B4-BE49-F238E27FC236}">
                <a16:creationId xmlns:a16="http://schemas.microsoft.com/office/drawing/2014/main" id="{8CA7473E-9349-4E63-8737-3EFB696ED5CC}"/>
              </a:ext>
            </a:extLst>
          </p:cNvPr>
          <p:cNvSpPr txBox="1">
            <a:spLocks/>
          </p:cNvSpPr>
          <p:nvPr/>
        </p:nvSpPr>
        <p:spPr>
          <a:xfrm>
            <a:off x="5533416" y="6649641"/>
            <a:ext cx="2253696" cy="2211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Xử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lí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dữ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liệu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grpSp>
        <p:nvGrpSpPr>
          <p:cNvPr id="40" name="Google Shape;957;p51">
            <a:extLst>
              <a:ext uri="{FF2B5EF4-FFF2-40B4-BE49-F238E27FC236}">
                <a16:creationId xmlns:a16="http://schemas.microsoft.com/office/drawing/2014/main" id="{64A38909-01F4-460B-BD0F-9552F57B9333}"/>
              </a:ext>
            </a:extLst>
          </p:cNvPr>
          <p:cNvGrpSpPr/>
          <p:nvPr/>
        </p:nvGrpSpPr>
        <p:grpSpPr>
          <a:xfrm>
            <a:off x="10166092" y="5549475"/>
            <a:ext cx="2395576" cy="2875200"/>
            <a:chOff x="712925" y="1466923"/>
            <a:chExt cx="2211300" cy="1437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1" name="Google Shape;958;p51">
              <a:extLst>
                <a:ext uri="{FF2B5EF4-FFF2-40B4-BE49-F238E27FC236}">
                  <a16:creationId xmlns:a16="http://schemas.microsoft.com/office/drawing/2014/main" id="{8E18898A-F030-4E91-9028-F8B90CF188F1}"/>
                </a:ext>
              </a:extLst>
            </p:cNvPr>
            <p:cNvSpPr/>
            <p:nvPr/>
          </p:nvSpPr>
          <p:spPr>
            <a:xfrm>
              <a:off x="712925" y="1466923"/>
              <a:ext cx="2211300" cy="14376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/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2" name="Google Shape;959;p51">
              <a:extLst>
                <a:ext uri="{FF2B5EF4-FFF2-40B4-BE49-F238E27FC236}">
                  <a16:creationId xmlns:a16="http://schemas.microsoft.com/office/drawing/2014/main" id="{24D78D9F-6F6E-42BA-9067-9E9C57D1FDE3}"/>
                </a:ext>
              </a:extLst>
            </p:cNvPr>
            <p:cNvGrpSpPr/>
            <p:nvPr/>
          </p:nvGrpSpPr>
          <p:grpSpPr>
            <a:xfrm>
              <a:off x="761973" y="1520805"/>
              <a:ext cx="352409" cy="144860"/>
              <a:chOff x="1085850" y="2105025"/>
              <a:chExt cx="610975" cy="251100"/>
            </a:xfrm>
            <a:grpFill/>
          </p:grpSpPr>
          <p:sp>
            <p:nvSpPr>
              <p:cNvPr id="43" name="Google Shape;960;p51">
                <a:extLst>
                  <a:ext uri="{FF2B5EF4-FFF2-40B4-BE49-F238E27FC236}">
                    <a16:creationId xmlns:a16="http://schemas.microsoft.com/office/drawing/2014/main" id="{AEE0B24E-D426-4012-AEED-C8BD39DEF908}"/>
                  </a:ext>
                </a:extLst>
              </p:cNvPr>
              <p:cNvSpPr/>
              <p:nvPr/>
            </p:nvSpPr>
            <p:spPr>
              <a:xfrm>
                <a:off x="1085850" y="2105025"/>
                <a:ext cx="251100" cy="251100"/>
              </a:xfrm>
              <a:prstGeom prst="mathMultiply">
                <a:avLst>
                  <a:gd name="adj1" fmla="val 9488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4" name="Google Shape;961;p51">
                <a:extLst>
                  <a:ext uri="{FF2B5EF4-FFF2-40B4-BE49-F238E27FC236}">
                    <a16:creationId xmlns:a16="http://schemas.microsoft.com/office/drawing/2014/main" id="{9541F0D7-3936-4EC7-8954-7F8331016E28}"/>
                  </a:ext>
                </a:extLst>
              </p:cNvPr>
              <p:cNvSpPr/>
              <p:nvPr/>
            </p:nvSpPr>
            <p:spPr>
              <a:xfrm>
                <a:off x="1539625" y="2285438"/>
                <a:ext cx="157200" cy="1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5" name="Google Shape;962;p51">
                <a:extLst>
                  <a:ext uri="{FF2B5EF4-FFF2-40B4-BE49-F238E27FC236}">
                    <a16:creationId xmlns:a16="http://schemas.microsoft.com/office/drawing/2014/main" id="{8BF5E51B-F0FE-4915-8D7B-B5CCF1319D85}"/>
                  </a:ext>
                </a:extLst>
              </p:cNvPr>
              <p:cNvSpPr/>
              <p:nvPr/>
            </p:nvSpPr>
            <p:spPr>
              <a:xfrm>
                <a:off x="1336950" y="2151975"/>
                <a:ext cx="157200" cy="157200"/>
              </a:xfrm>
              <a:prstGeom prst="frame">
                <a:avLst>
                  <a:gd name="adj1" fmla="val 12500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46" name="Google Shape;978;p51">
            <a:extLst>
              <a:ext uri="{FF2B5EF4-FFF2-40B4-BE49-F238E27FC236}">
                <a16:creationId xmlns:a16="http://schemas.microsoft.com/office/drawing/2014/main" id="{2909819B-CCCD-4193-ACFC-7DED65DAFBFB}"/>
              </a:ext>
            </a:extLst>
          </p:cNvPr>
          <p:cNvSpPr txBox="1">
            <a:spLocks/>
          </p:cNvSpPr>
          <p:nvPr/>
        </p:nvSpPr>
        <p:spPr>
          <a:xfrm>
            <a:off x="10233634" y="6040505"/>
            <a:ext cx="2253696" cy="2211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Huấn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luyện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mô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hình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grpSp>
        <p:nvGrpSpPr>
          <p:cNvPr id="47" name="Google Shape;957;p51">
            <a:extLst>
              <a:ext uri="{FF2B5EF4-FFF2-40B4-BE49-F238E27FC236}">
                <a16:creationId xmlns:a16="http://schemas.microsoft.com/office/drawing/2014/main" id="{64C803EC-E150-42CB-8F2B-F4620C2C10E1}"/>
              </a:ext>
            </a:extLst>
          </p:cNvPr>
          <p:cNvGrpSpPr/>
          <p:nvPr/>
        </p:nvGrpSpPr>
        <p:grpSpPr>
          <a:xfrm>
            <a:off x="14515961" y="6103726"/>
            <a:ext cx="2395576" cy="2875200"/>
            <a:chOff x="712925" y="1466923"/>
            <a:chExt cx="2211300" cy="14376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8" name="Google Shape;958;p51">
              <a:extLst>
                <a:ext uri="{FF2B5EF4-FFF2-40B4-BE49-F238E27FC236}">
                  <a16:creationId xmlns:a16="http://schemas.microsoft.com/office/drawing/2014/main" id="{E2E11736-DB04-4C5A-9FEB-5A10772972EE}"/>
                </a:ext>
              </a:extLst>
            </p:cNvPr>
            <p:cNvSpPr/>
            <p:nvPr/>
          </p:nvSpPr>
          <p:spPr>
            <a:xfrm>
              <a:off x="712925" y="1466923"/>
              <a:ext cx="2211300" cy="14376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/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9" name="Google Shape;959;p51">
              <a:extLst>
                <a:ext uri="{FF2B5EF4-FFF2-40B4-BE49-F238E27FC236}">
                  <a16:creationId xmlns:a16="http://schemas.microsoft.com/office/drawing/2014/main" id="{1C2F0828-696E-4FCD-952F-E43CD784C26A}"/>
                </a:ext>
              </a:extLst>
            </p:cNvPr>
            <p:cNvGrpSpPr/>
            <p:nvPr/>
          </p:nvGrpSpPr>
          <p:grpSpPr>
            <a:xfrm>
              <a:off x="761973" y="1520805"/>
              <a:ext cx="352409" cy="144860"/>
              <a:chOff x="1085850" y="2105025"/>
              <a:chExt cx="610975" cy="251100"/>
            </a:xfrm>
            <a:grpFill/>
          </p:grpSpPr>
          <p:sp>
            <p:nvSpPr>
              <p:cNvPr id="50" name="Google Shape;960;p51">
                <a:extLst>
                  <a:ext uri="{FF2B5EF4-FFF2-40B4-BE49-F238E27FC236}">
                    <a16:creationId xmlns:a16="http://schemas.microsoft.com/office/drawing/2014/main" id="{3F9D75E0-92DE-4996-B031-941EB6F7BEC2}"/>
                  </a:ext>
                </a:extLst>
              </p:cNvPr>
              <p:cNvSpPr/>
              <p:nvPr/>
            </p:nvSpPr>
            <p:spPr>
              <a:xfrm>
                <a:off x="1085850" y="2105025"/>
                <a:ext cx="251100" cy="251100"/>
              </a:xfrm>
              <a:prstGeom prst="mathMultiply">
                <a:avLst>
                  <a:gd name="adj1" fmla="val 9488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1" name="Google Shape;961;p51">
                <a:extLst>
                  <a:ext uri="{FF2B5EF4-FFF2-40B4-BE49-F238E27FC236}">
                    <a16:creationId xmlns:a16="http://schemas.microsoft.com/office/drawing/2014/main" id="{E5F0CC59-2721-42E3-93D5-35E01E0AF4D7}"/>
                  </a:ext>
                </a:extLst>
              </p:cNvPr>
              <p:cNvSpPr/>
              <p:nvPr/>
            </p:nvSpPr>
            <p:spPr>
              <a:xfrm>
                <a:off x="1539625" y="2285438"/>
                <a:ext cx="157200" cy="1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2" name="Google Shape;962;p51">
                <a:extLst>
                  <a:ext uri="{FF2B5EF4-FFF2-40B4-BE49-F238E27FC236}">
                    <a16:creationId xmlns:a16="http://schemas.microsoft.com/office/drawing/2014/main" id="{9976FD45-096D-4743-A910-E286251EC472}"/>
                  </a:ext>
                </a:extLst>
              </p:cNvPr>
              <p:cNvSpPr/>
              <p:nvPr/>
            </p:nvSpPr>
            <p:spPr>
              <a:xfrm>
                <a:off x="1336950" y="2151975"/>
                <a:ext cx="157200" cy="157200"/>
              </a:xfrm>
              <a:prstGeom prst="frame">
                <a:avLst>
                  <a:gd name="adj1" fmla="val 12500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53" name="Google Shape;978;p51">
            <a:extLst>
              <a:ext uri="{FF2B5EF4-FFF2-40B4-BE49-F238E27FC236}">
                <a16:creationId xmlns:a16="http://schemas.microsoft.com/office/drawing/2014/main" id="{6654739A-0225-4DAF-B130-4BB7BB93802C}"/>
              </a:ext>
            </a:extLst>
          </p:cNvPr>
          <p:cNvSpPr txBox="1">
            <a:spLocks/>
          </p:cNvSpPr>
          <p:nvPr/>
        </p:nvSpPr>
        <p:spPr>
          <a:xfrm>
            <a:off x="14583489" y="6244756"/>
            <a:ext cx="2253696" cy="2211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Đánh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giá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kết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quả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và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thử</a:t>
            </a:r>
            <a:r>
              <a:rPr lang="en-US" sz="3200" b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3200" b="1" err="1"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nghiệm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grpSp>
        <p:nvGrpSpPr>
          <p:cNvPr id="54" name="Google Shape;993;p51">
            <a:extLst>
              <a:ext uri="{FF2B5EF4-FFF2-40B4-BE49-F238E27FC236}">
                <a16:creationId xmlns:a16="http://schemas.microsoft.com/office/drawing/2014/main" id="{A07FB01A-8CA5-425F-98CD-4DA6E8F9B384}"/>
              </a:ext>
            </a:extLst>
          </p:cNvPr>
          <p:cNvGrpSpPr/>
          <p:nvPr/>
        </p:nvGrpSpPr>
        <p:grpSpPr>
          <a:xfrm>
            <a:off x="14299705" y="2907454"/>
            <a:ext cx="2251200" cy="1152000"/>
            <a:chOff x="6209975" y="1427402"/>
            <a:chExt cx="1125600" cy="576000"/>
          </a:xfrm>
          <a:solidFill>
            <a:schemeClr val="accent5"/>
          </a:solidFill>
        </p:grpSpPr>
        <p:sp>
          <p:nvSpPr>
            <p:cNvPr id="55" name="Google Shape;994;p51">
              <a:extLst>
                <a:ext uri="{FF2B5EF4-FFF2-40B4-BE49-F238E27FC236}">
                  <a16:creationId xmlns:a16="http://schemas.microsoft.com/office/drawing/2014/main" id="{5BA17830-1330-4322-BF6C-47F0891FE155}"/>
                </a:ext>
              </a:extLst>
            </p:cNvPr>
            <p:cNvSpPr/>
            <p:nvPr/>
          </p:nvSpPr>
          <p:spPr>
            <a:xfrm>
              <a:off x="6209975" y="1427402"/>
              <a:ext cx="1125600" cy="5760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6" name="Google Shape;995;p51">
              <a:extLst>
                <a:ext uri="{FF2B5EF4-FFF2-40B4-BE49-F238E27FC236}">
                  <a16:creationId xmlns:a16="http://schemas.microsoft.com/office/drawing/2014/main" id="{B99BCE01-6A20-4C00-A1F2-FB11DBA38662}"/>
                </a:ext>
              </a:extLst>
            </p:cNvPr>
            <p:cNvSpPr/>
            <p:nvPr/>
          </p:nvSpPr>
          <p:spPr>
            <a:xfrm>
              <a:off x="6258999" y="1480880"/>
              <a:ext cx="144900" cy="144900"/>
            </a:xfrm>
            <a:prstGeom prst="mathMultiply">
              <a:avLst>
                <a:gd name="adj1" fmla="val 9488"/>
              </a:avLst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7" name="Google Shape;996;p51">
            <a:extLst>
              <a:ext uri="{FF2B5EF4-FFF2-40B4-BE49-F238E27FC236}">
                <a16:creationId xmlns:a16="http://schemas.microsoft.com/office/drawing/2014/main" id="{852A52D1-6908-4340-BBD1-D814F713BB82}"/>
              </a:ext>
            </a:extLst>
          </p:cNvPr>
          <p:cNvSpPr txBox="1">
            <a:spLocks/>
          </p:cNvSpPr>
          <p:nvPr/>
        </p:nvSpPr>
        <p:spPr>
          <a:xfrm>
            <a:off x="14299705" y="3040656"/>
            <a:ext cx="2251200" cy="88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 sz="1400" b="0" i="0" u="none" strike="noStrike" cap="none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pPr marL="0" indent="0" algn="ctr">
              <a:buNone/>
            </a:pPr>
            <a:r>
              <a:rPr lang="en-US" sz="32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Bước</a:t>
            </a:r>
            <a:r>
              <a:rPr lang="en-US"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4</a:t>
            </a:r>
          </a:p>
        </p:txBody>
      </p:sp>
      <p:cxnSp>
        <p:nvCxnSpPr>
          <p:cNvPr id="58" name="Google Shape;414;p37">
            <a:extLst>
              <a:ext uri="{FF2B5EF4-FFF2-40B4-BE49-F238E27FC236}">
                <a16:creationId xmlns:a16="http://schemas.microsoft.com/office/drawing/2014/main" id="{1BBD417C-85E8-43B0-9AA4-BDCBA9539F4E}"/>
              </a:ext>
            </a:extLst>
          </p:cNvPr>
          <p:cNvCxnSpPr>
            <a:cxnSpLocks/>
          </p:cNvCxnSpPr>
          <p:nvPr/>
        </p:nvCxnSpPr>
        <p:spPr>
          <a:xfrm rot="5400000">
            <a:off x="1525975" y="4816520"/>
            <a:ext cx="2019106" cy="557468"/>
          </a:xfrm>
          <a:prstGeom prst="curvedConnector3">
            <a:avLst>
              <a:gd name="adj1" fmla="val 608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" name="Google Shape;414;p37">
            <a:extLst>
              <a:ext uri="{FF2B5EF4-FFF2-40B4-BE49-F238E27FC236}">
                <a16:creationId xmlns:a16="http://schemas.microsoft.com/office/drawing/2014/main" id="{C33F0246-26E9-4B96-851A-5AD4FAF493C9}"/>
              </a:ext>
            </a:extLst>
          </p:cNvPr>
          <p:cNvCxnSpPr>
            <a:cxnSpLocks/>
          </p:cNvCxnSpPr>
          <p:nvPr/>
        </p:nvCxnSpPr>
        <p:spPr>
          <a:xfrm rot="5400000">
            <a:off x="6133162" y="5269935"/>
            <a:ext cx="1419176" cy="358176"/>
          </a:xfrm>
          <a:prstGeom prst="curvedConnector3">
            <a:avLst>
              <a:gd name="adj1" fmla="val 4105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1" name="Google Shape;414;p37">
            <a:extLst>
              <a:ext uri="{FF2B5EF4-FFF2-40B4-BE49-F238E27FC236}">
                <a16:creationId xmlns:a16="http://schemas.microsoft.com/office/drawing/2014/main" id="{627C6FF7-9025-4338-9600-6C230091B7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88090" y="4778416"/>
            <a:ext cx="1553088" cy="256858"/>
          </a:xfrm>
          <a:prstGeom prst="curvedConnector3">
            <a:avLst>
              <a:gd name="adj1" fmla="val 3822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2" name="Google Shape;414;p37">
            <a:extLst>
              <a:ext uri="{FF2B5EF4-FFF2-40B4-BE49-F238E27FC236}">
                <a16:creationId xmlns:a16="http://schemas.microsoft.com/office/drawing/2014/main" id="{BE823368-8447-4FFD-9FEC-33AE6FE322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476493" y="5008269"/>
            <a:ext cx="2186068" cy="288442"/>
          </a:xfrm>
          <a:prstGeom prst="curvedConnector3">
            <a:avLst>
              <a:gd name="adj1" fmla="val 5505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" name="Google Shape;985;p51">
            <a:extLst>
              <a:ext uri="{FF2B5EF4-FFF2-40B4-BE49-F238E27FC236}">
                <a16:creationId xmlns:a16="http://schemas.microsoft.com/office/drawing/2014/main" id="{9F79592C-10B5-44DF-BE94-4C51DB03DD6B}"/>
              </a:ext>
            </a:extLst>
          </p:cNvPr>
          <p:cNvSpPr/>
          <p:nvPr/>
        </p:nvSpPr>
        <p:spPr>
          <a:xfrm>
            <a:off x="2468512" y="5244932"/>
            <a:ext cx="127800" cy="12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4" name="Google Shape;985;p51">
            <a:extLst>
              <a:ext uri="{FF2B5EF4-FFF2-40B4-BE49-F238E27FC236}">
                <a16:creationId xmlns:a16="http://schemas.microsoft.com/office/drawing/2014/main" id="{1D43665B-37F4-4F35-B6B7-626CEFB20F75}"/>
              </a:ext>
            </a:extLst>
          </p:cNvPr>
          <p:cNvSpPr/>
          <p:nvPr/>
        </p:nvSpPr>
        <p:spPr>
          <a:xfrm>
            <a:off x="6787666" y="5259231"/>
            <a:ext cx="127800" cy="12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Google Shape;985;p51">
            <a:extLst>
              <a:ext uri="{FF2B5EF4-FFF2-40B4-BE49-F238E27FC236}">
                <a16:creationId xmlns:a16="http://schemas.microsoft.com/office/drawing/2014/main" id="{2C115AA5-8BA1-4C29-94F7-DF4B540358E9}"/>
              </a:ext>
            </a:extLst>
          </p:cNvPr>
          <p:cNvSpPr/>
          <p:nvPr/>
        </p:nvSpPr>
        <p:spPr>
          <a:xfrm>
            <a:off x="11200732" y="4650095"/>
            <a:ext cx="127800" cy="12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Google Shape;985;p51">
            <a:extLst>
              <a:ext uri="{FF2B5EF4-FFF2-40B4-BE49-F238E27FC236}">
                <a16:creationId xmlns:a16="http://schemas.microsoft.com/office/drawing/2014/main" id="{AAADA2C7-8CA3-48BC-A007-B132BE1F99F7}"/>
              </a:ext>
            </a:extLst>
          </p:cNvPr>
          <p:cNvSpPr/>
          <p:nvPr/>
        </p:nvSpPr>
        <p:spPr>
          <a:xfrm>
            <a:off x="15495939" y="5195958"/>
            <a:ext cx="127800" cy="12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lang="en-US" sz="3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E3E22E92-D50B-452E-BD93-4B6541A0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8530" y="277456"/>
            <a:ext cx="5619147" cy="1252005"/>
          </a:xfrm>
          <a:prstGeom prst="rect">
            <a:avLst/>
          </a:prstGeom>
        </p:spPr>
      </p:pic>
      <p:sp>
        <p:nvSpPr>
          <p:cNvPr id="71" name="TextBox 3">
            <a:extLst>
              <a:ext uri="{FF2B5EF4-FFF2-40B4-BE49-F238E27FC236}">
                <a16:creationId xmlns:a16="http://schemas.microsoft.com/office/drawing/2014/main" id="{98A1486F-125E-40AC-AA02-5F3933FE2850}"/>
              </a:ext>
            </a:extLst>
          </p:cNvPr>
          <p:cNvSpPr txBox="1"/>
          <p:nvPr/>
        </p:nvSpPr>
        <p:spPr>
          <a:xfrm>
            <a:off x="1059004" y="249229"/>
            <a:ext cx="7993282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Các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bước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thực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hiện</a:t>
            </a:r>
            <a:endParaRPr lang="en-US" sz="3600">
              <a:solidFill>
                <a:schemeClr val="bg1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35308955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>
            <a:spLocks noGrp="1"/>
          </p:cNvSpPr>
          <p:nvPr>
            <p:ph type="title"/>
          </p:nvPr>
        </p:nvSpPr>
        <p:spPr>
          <a:xfrm>
            <a:off x="3014663" y="3444600"/>
            <a:ext cx="12258674" cy="3397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sz="7200" b="1">
                <a:latin typeface="Roboto" panose="02000000000000000000" pitchFamily="2" charset="0"/>
                <a:ea typeface="Roboto" panose="02000000000000000000" pitchFamily="2" charset="0"/>
              </a:rPr>
              <a:t>2. MÔ TẢ BỘ DỮ LIỆU</a:t>
            </a:r>
          </a:p>
        </p:txBody>
      </p:sp>
    </p:spTree>
    <p:extLst>
      <p:ext uri="{BB962C8B-B14F-4D97-AF65-F5344CB8AC3E}">
        <p14:creationId xmlns:p14="http://schemas.microsoft.com/office/powerpoint/2010/main" val="32323536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2658951"/>
            <a:ext cx="15781421" cy="2484549"/>
          </a:xfrm>
        </p:spPr>
        <p:txBody>
          <a:bodyPr>
            <a:normAutofit/>
          </a:bodyPr>
          <a:lstStyle/>
          <a:p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thập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thủ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ảnh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vị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trí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báo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giao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09" y="439299"/>
            <a:ext cx="5997023" cy="13756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439298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Cách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thập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9" name="Picture 8" descr="A person riding a bicycle down a street&#10;&#10;Description automatically generated with medium confidence">
            <a:extLst>
              <a:ext uri="{FF2B5EF4-FFF2-40B4-BE49-F238E27FC236}">
                <a16:creationId xmlns:a16="http://schemas.microsoft.com/office/drawing/2014/main" id="{88B8182B-3ECB-4A29-BC2B-1F6FA4045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9" y="4765337"/>
            <a:ext cx="5796643" cy="4347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AA5C9-D301-43C0-83E0-86CA8B1DC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55" y="4765337"/>
            <a:ext cx="5552751" cy="4347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030FF9-06B0-4514-9299-1B33C6A32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188" y="4765337"/>
            <a:ext cx="5473182" cy="436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0135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B76F-EB31-438D-8969-8308358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2576919"/>
            <a:ext cx="15781421" cy="2484549"/>
          </a:xfrm>
        </p:spPr>
        <p:txBody>
          <a:bodyPr>
            <a:normAutofit/>
          </a:bodyPr>
          <a:lstStyle/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Để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hợp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với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tế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huấn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luyện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hiệu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quả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thì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đòi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mỗi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biển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báo phải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từ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góc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chụp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ở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nhiều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địa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err="1"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DEC0B-D5E2-45F5-8E09-D4FC4909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209" y="345061"/>
            <a:ext cx="5997023" cy="162045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9564C47F-4F90-4E74-AD8A-5CCEC43392A5}"/>
              </a:ext>
            </a:extLst>
          </p:cNvPr>
          <p:cNvSpPr txBox="1"/>
          <p:nvPr/>
        </p:nvSpPr>
        <p:spPr>
          <a:xfrm>
            <a:off x="990599" y="522425"/>
            <a:ext cx="567489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3600" err="1">
                <a:solidFill>
                  <a:schemeClr val="bg1"/>
                </a:solidFill>
                <a:latin typeface="Roboto Bold"/>
              </a:rPr>
              <a:t>Cách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thập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dữ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Roboto Bold"/>
              </a:rPr>
              <a:t>liệu</a:t>
            </a:r>
            <a:r>
              <a:rPr lang="en-US" sz="3600">
                <a:solidFill>
                  <a:schemeClr val="bg1"/>
                </a:solidFill>
                <a:latin typeface="Roboto Bold"/>
              </a:rPr>
              <a:t> </a:t>
            </a:r>
          </a:p>
        </p:txBody>
      </p:sp>
      <p:pic>
        <p:nvPicPr>
          <p:cNvPr id="7" name="Picture 6" descr="A person riding a motorcycle down a street&#10;&#10;Description automatically generated with medium confidence">
            <a:extLst>
              <a:ext uri="{FF2B5EF4-FFF2-40B4-BE49-F238E27FC236}">
                <a16:creationId xmlns:a16="http://schemas.microsoft.com/office/drawing/2014/main" id="{9A0745D2-E18E-4723-A2FA-B2AA2A8AB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79" y="5143500"/>
            <a:ext cx="4293521" cy="3220141"/>
          </a:xfrm>
          <a:prstGeom prst="rect">
            <a:avLst/>
          </a:prstGeom>
        </p:spPr>
      </p:pic>
      <p:pic>
        <p:nvPicPr>
          <p:cNvPr id="6" name="Picture 5" descr="A group of people ride motorcycles down a street&#10;&#10;Description automatically generated with medium confidence">
            <a:extLst>
              <a:ext uri="{FF2B5EF4-FFF2-40B4-BE49-F238E27FC236}">
                <a16:creationId xmlns:a16="http://schemas.microsoft.com/office/drawing/2014/main" id="{D2C13574-84EF-4073-ACD0-355E81175C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8" y="5143500"/>
            <a:ext cx="4293521" cy="3220141"/>
          </a:xfrm>
          <a:prstGeom prst="rect">
            <a:avLst/>
          </a:prstGeom>
        </p:spPr>
      </p:pic>
      <p:pic>
        <p:nvPicPr>
          <p:cNvPr id="10" name="Picture 9" descr="A group of people ride motorcycles down a street&#10;&#10;Description automatically generated with medium confidence">
            <a:extLst>
              <a:ext uri="{FF2B5EF4-FFF2-40B4-BE49-F238E27FC236}">
                <a16:creationId xmlns:a16="http://schemas.microsoft.com/office/drawing/2014/main" id="{C0AA3BF4-5234-4048-8710-A54E0C27B3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521" y="5143500"/>
            <a:ext cx="4293524" cy="3220143"/>
          </a:xfrm>
          <a:prstGeom prst="rect">
            <a:avLst/>
          </a:prstGeom>
        </p:spPr>
      </p:pic>
      <p:pic>
        <p:nvPicPr>
          <p:cNvPr id="12" name="Picture 11" descr="A group of people ride motorcycles down a street&#10;&#10;Description automatically generated with medium confidence">
            <a:extLst>
              <a:ext uri="{FF2B5EF4-FFF2-40B4-BE49-F238E27FC236}">
                <a16:creationId xmlns:a16="http://schemas.microsoft.com/office/drawing/2014/main" id="{59B748DA-9430-43AC-B6A6-957D649AF8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143500"/>
            <a:ext cx="4293523" cy="32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355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2270AFD8898FE84B8C0DEF4AF569EE5F" ma:contentTypeVersion="10" ma:contentTypeDescription="Tạo tài liệu mới." ma:contentTypeScope="" ma:versionID="fd14f543da4a941dc54451532f4ecf53">
  <xsd:schema xmlns:xsd="http://www.w3.org/2001/XMLSchema" xmlns:xs="http://www.w3.org/2001/XMLSchema" xmlns:p="http://schemas.microsoft.com/office/2006/metadata/properties" xmlns:ns3="32a3f031-5e38-462b-b0c0-9200614458f0" xmlns:ns4="a069508f-c851-4346-9bc8-e3754af750ae" targetNamespace="http://schemas.microsoft.com/office/2006/metadata/properties" ma:root="true" ma:fieldsID="5c0eaca68c692b2b67e0099327e17ddf" ns3:_="" ns4:_="">
    <xsd:import namespace="32a3f031-5e38-462b-b0c0-9200614458f0"/>
    <xsd:import namespace="a069508f-c851-4346-9bc8-e3754af750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3f031-5e38-462b-b0c0-9200614458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9508f-c851-4346-9bc8-e3754af750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39B355-8AF8-4094-95B1-B05AF06FB192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a069508f-c851-4346-9bc8-e3754af750ae"/>
    <ds:schemaRef ds:uri="32a3f031-5e38-462b-b0c0-9200614458f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B829E7B-23C6-452C-9BF8-E3DFCCD5B6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CA1DF6-072A-4E06-BF4B-9132B1CA7BA4}">
  <ds:schemaRefs>
    <ds:schemaRef ds:uri="32a3f031-5e38-462b-b0c0-9200614458f0"/>
    <ds:schemaRef ds:uri="a069508f-c851-4346-9bc8-e3754af750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105</TotalTime>
  <Words>1266</Words>
  <Application>Microsoft Office PowerPoint</Application>
  <PresentationFormat>Custom</PresentationFormat>
  <Paragraphs>125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Wingdings</vt:lpstr>
      <vt:lpstr>-apple-system</vt:lpstr>
      <vt:lpstr>Times New Roman</vt:lpstr>
      <vt:lpstr>Corbel</vt:lpstr>
      <vt:lpstr>TimesNewRomanPSMT</vt:lpstr>
      <vt:lpstr>Roboto</vt:lpstr>
      <vt:lpstr>Caveat</vt:lpstr>
      <vt:lpstr>Josefin Slab</vt:lpstr>
      <vt:lpstr>Dosis Medium</vt:lpstr>
      <vt:lpstr>Roboto Bold</vt:lpstr>
      <vt:lpstr>Algerian</vt:lpstr>
      <vt:lpstr>Calibri</vt:lpstr>
      <vt:lpstr>Arial</vt:lpstr>
      <vt:lpstr>Office Theme</vt:lpstr>
      <vt:lpstr>Depth</vt:lpstr>
      <vt:lpstr>PowerPoint Presentation</vt:lpstr>
      <vt:lpstr>PowerPoint Presentation</vt:lpstr>
      <vt:lpstr>1. GIỚI THIỆU BÀI TOÁN </vt:lpstr>
      <vt:lpstr>PowerPoint Presentation</vt:lpstr>
      <vt:lpstr>PowerPoint Presentation</vt:lpstr>
      <vt:lpstr>PowerPoint Presentation</vt:lpstr>
      <vt:lpstr>2. MÔ TẢ BỘ DỮ LIỆU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MÔ HÌNH SỬ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KẾT QUẢ THỰC NGHIỆM</vt:lpstr>
      <vt:lpstr>PowerPoint Presentation</vt:lpstr>
      <vt:lpstr>PowerPoint Presentation</vt:lpstr>
      <vt:lpstr>PowerPoint Presentation</vt:lpstr>
      <vt:lpstr>5. KẾT LUẬN VÀ HƯỚNG PHÁT TRIỂN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Clean Digital Advertising Onboarding for New Employees Presentation</dc:title>
  <dc:creator>Duy Le</dc:creator>
  <cp:lastModifiedBy>Lê Dương Khánh Việt</cp:lastModifiedBy>
  <cp:revision>6</cp:revision>
  <dcterms:created xsi:type="dcterms:W3CDTF">2006-08-16T00:00:00Z</dcterms:created>
  <dcterms:modified xsi:type="dcterms:W3CDTF">2022-06-20T14:57:29Z</dcterms:modified>
  <dc:identifier>DAEzpPefghc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0x0101002270AFD8898FE84B8C0DEF4AF569EE5F</vt:lpwstr>
  </property>
</Properties>
</file>